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65" r:id="rId4"/>
    <p:sldId id="262" r:id="rId5"/>
    <p:sldId id="264" r:id="rId6"/>
    <p:sldId id="263" r:id="rId7"/>
    <p:sldId id="266" r:id="rId8"/>
    <p:sldId id="269" r:id="rId9"/>
    <p:sldId id="272" r:id="rId10"/>
    <p:sldId id="274" r:id="rId11"/>
    <p:sldId id="271" r:id="rId12"/>
    <p:sldId id="270" r:id="rId13"/>
    <p:sldId id="273" r:id="rId14"/>
    <p:sldId id="267" r:id="rId15"/>
    <p:sldId id="268" r:id="rId16"/>
    <p:sldId id="277" r:id="rId17"/>
    <p:sldId id="259" r:id="rId18"/>
    <p:sldId id="260" r:id="rId19"/>
  </p:sldIdLst>
  <p:sldSz cx="12192000" cy="6858000"/>
  <p:notesSz cx="6858000" cy="9144000"/>
  <p:embeddedFontLst>
    <p:embeddedFont>
      <p:font typeface="나눔스퀘어라운드 Bold" panose="020B0600000101010101" pitchFamily="50" charset="-127"/>
      <p:bold r:id="rId21"/>
    </p:embeddedFont>
    <p:embeddedFont>
      <p:font typeface="나눔스퀘어라운드 Regular" panose="020B0600000101010101" pitchFamily="50" charset="-127"/>
      <p:regular r:id="rId22"/>
    </p:embeddedFont>
    <p:embeddedFont>
      <p:font typeface="맑은 고딕" panose="020B0503020000020004" pitchFamily="50" charset="-127"/>
      <p:regular r:id="rId23"/>
      <p:bold r:id="rId2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15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7A2B8"/>
    <a:srgbClr val="1D4956"/>
    <a:srgbClr val="F9F0E7"/>
    <a:srgbClr val="78A6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734" autoAdjust="0"/>
    <p:restoredTop sz="94543" autoAdjust="0"/>
  </p:normalViewPr>
  <p:slideViewPr>
    <p:cSldViewPr snapToGrid="0" showGuides="1">
      <p:cViewPr varScale="1">
        <p:scale>
          <a:sx n="47" d="100"/>
          <a:sy n="47" d="100"/>
        </p:scale>
        <p:origin x="48" y="830"/>
      </p:cViewPr>
      <p:guideLst>
        <p:guide orient="horz" pos="2115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2582960453146419E-2"/>
          <c:y val="3.8606389481817688E-2"/>
          <c:w val="0.75382520109665574"/>
          <c:h val="0.83036568016333512"/>
        </c:manualLayout>
      </c:layout>
      <c:lineChart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반려묘</c:v>
                </c:pt>
              </c:strCache>
            </c:strRef>
          </c:tx>
          <c:spPr>
            <a:ln w="47625" cap="rnd">
              <a:solidFill>
                <a:schemeClr val="accent2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circle"/>
            <c:size val="7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dPt>
            <c:idx val="0"/>
            <c:marker>
              <c:symbol val="circle"/>
              <c:size val="7"/>
              <c:spPr>
                <a:solidFill>
                  <a:schemeClr val="accent2"/>
                </a:solidFill>
                <a:ln w="9525">
                  <a:solidFill>
                    <a:schemeClr val="accent2"/>
                  </a:solidFill>
                </a:ln>
                <a:effectLst/>
              </c:spPr>
            </c:marker>
            <c:bubble3D val="0"/>
            <c:spPr>
              <a:ln w="47625" cap="rnd">
                <a:solidFill>
                  <a:schemeClr val="accent2">
                    <a:lumMod val="60000"/>
                    <a:lumOff val="40000"/>
                  </a:schemeClr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0F08-486E-801C-718DBC2F497C}"/>
              </c:ext>
            </c:extLst>
          </c:dPt>
          <c:dPt>
            <c:idx val="1"/>
            <c:marker>
              <c:symbol val="circle"/>
              <c:size val="7"/>
              <c:spPr>
                <a:solidFill>
                  <a:schemeClr val="accent2"/>
                </a:solidFill>
                <a:ln w="9525">
                  <a:solidFill>
                    <a:schemeClr val="accent2"/>
                  </a:solidFill>
                </a:ln>
                <a:effectLst/>
              </c:spPr>
            </c:marker>
            <c:bubble3D val="0"/>
            <c:spPr>
              <a:ln w="47625" cap="rnd">
                <a:solidFill>
                  <a:schemeClr val="accent2">
                    <a:lumMod val="60000"/>
                    <a:lumOff val="40000"/>
                  </a:schemeClr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3-0F08-486E-801C-718DBC2F497C}"/>
              </c:ext>
            </c:extLst>
          </c:dPt>
          <c:dPt>
            <c:idx val="2"/>
            <c:marker>
              <c:symbol val="circle"/>
              <c:size val="7"/>
              <c:spPr>
                <a:solidFill>
                  <a:schemeClr val="accent2"/>
                </a:solidFill>
                <a:ln w="9525">
                  <a:solidFill>
                    <a:schemeClr val="accent2"/>
                  </a:solidFill>
                </a:ln>
                <a:effectLst/>
              </c:spPr>
            </c:marker>
            <c:bubble3D val="0"/>
            <c:spPr>
              <a:ln w="47625" cap="rnd">
                <a:solidFill>
                  <a:schemeClr val="accent2">
                    <a:lumMod val="60000"/>
                    <a:lumOff val="40000"/>
                  </a:schemeClr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5-0F08-486E-801C-718DBC2F497C}"/>
              </c:ext>
            </c:extLst>
          </c:dPt>
          <c:dPt>
            <c:idx val="3"/>
            <c:marker>
              <c:symbol val="circle"/>
              <c:size val="7"/>
              <c:spPr>
                <a:solidFill>
                  <a:schemeClr val="accent2"/>
                </a:solidFill>
                <a:ln w="9525">
                  <a:solidFill>
                    <a:schemeClr val="accent2"/>
                  </a:solidFill>
                </a:ln>
                <a:effectLst/>
              </c:spPr>
            </c:marker>
            <c:bubble3D val="0"/>
            <c:spPr>
              <a:ln w="47625" cap="rnd">
                <a:solidFill>
                  <a:schemeClr val="accent2">
                    <a:lumMod val="60000"/>
                    <a:lumOff val="40000"/>
                  </a:schemeClr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7-0F08-486E-801C-718DBC2F497C}"/>
              </c:ext>
            </c:extLst>
          </c:dPt>
          <c:dPt>
            <c:idx val="4"/>
            <c:marker>
              <c:symbol val="circle"/>
              <c:size val="7"/>
              <c:spPr>
                <a:solidFill>
                  <a:schemeClr val="accent2"/>
                </a:solidFill>
                <a:ln w="9525">
                  <a:solidFill>
                    <a:schemeClr val="accent2"/>
                  </a:solidFill>
                </a:ln>
                <a:effectLst/>
              </c:spPr>
            </c:marker>
            <c:bubble3D val="0"/>
            <c:spPr>
              <a:ln w="38100" cap="rnd">
                <a:solidFill>
                  <a:schemeClr val="accent2">
                    <a:lumMod val="60000"/>
                    <a:lumOff val="40000"/>
                  </a:schemeClr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9-0F08-486E-801C-718DBC2F497C}"/>
              </c:ext>
            </c:extLst>
          </c:dPt>
          <c:dLbls>
            <c:dLbl>
              <c:idx val="2"/>
              <c:layout>
                <c:manualLayout>
                  <c:x val="-2.0529964048314926E-3"/>
                  <c:y val="1.4038687084297341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0F08-486E-801C-718DBC2F497C}"/>
                </c:ext>
              </c:extLst>
            </c:dLbl>
            <c:dLbl>
              <c:idx val="3"/>
              <c:layout>
                <c:manualLayout>
                  <c:x val="-9.5518634218912293E-3"/>
                  <c:y val="1.0529015313223006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0F08-486E-801C-718DBC2F497C}"/>
                </c:ext>
              </c:extLst>
            </c:dLbl>
            <c:dLbl>
              <c:idx val="4"/>
              <c:layout>
                <c:manualLayout>
                  <c:x val="-1.0264982024157463E-2"/>
                  <c:y val="2.4567702397520347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0F08-486E-801C-718DBC2F497C}"/>
                </c:ext>
              </c:extLst>
            </c:dLbl>
            <c:numFmt formatCode="#,##0_);[Red]\(#,##0\)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나눔스퀘어라운드 Regular" panose="020B0600000101010101" pitchFamily="50" charset="-127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Sheet1!$A$2:$A$6</c:f>
              <c:numCache>
                <c:formatCode>General</c:formatCode>
                <c:ptCount val="5"/>
                <c:pt idx="0">
                  <c:v>2006</c:v>
                </c:pt>
                <c:pt idx="1">
                  <c:v>2010</c:v>
                </c:pt>
                <c:pt idx="2">
                  <c:v>2012</c:v>
                </c:pt>
                <c:pt idx="3">
                  <c:v>2015</c:v>
                </c:pt>
                <c:pt idx="4">
                  <c:v>2017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436000</c:v>
                </c:pt>
                <c:pt idx="1">
                  <c:v>571000</c:v>
                </c:pt>
                <c:pt idx="2">
                  <c:v>1047000</c:v>
                </c:pt>
                <c:pt idx="3">
                  <c:v>1720000</c:v>
                </c:pt>
                <c:pt idx="4">
                  <c:v>2425000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A-0F08-486E-801C-718DBC2F497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반려견</c:v>
                </c:pt>
              </c:strCache>
            </c:strRef>
          </c:tx>
          <c:spPr>
            <a:ln w="50800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8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dLbls>
            <c:dLbl>
              <c:idx val="1"/>
              <c:layout>
                <c:manualLayout>
                  <c:x val="-5.1541525489486074E-3"/>
                  <c:y val="2.4567702397520347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F-0F08-486E-801C-718DBC2F497C}"/>
                </c:ext>
              </c:extLst>
            </c:dLbl>
            <c:dLbl>
              <c:idx val="4"/>
              <c:layout>
                <c:manualLayout>
                  <c:x val="-1.6715760988309496E-2"/>
                  <c:y val="4.9135404795040728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0F08-486E-801C-718DBC2F497C}"/>
                </c:ext>
              </c:extLst>
            </c:dLbl>
            <c:numFmt formatCode="#,##0_);[Red]\(#,##0\)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나눔스퀘어라운드 Regular" panose="020B0600000101010101" pitchFamily="50" charset="-127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Sheet1!$A$2:$A$6</c:f>
              <c:numCache>
                <c:formatCode>General</c:formatCode>
                <c:ptCount val="5"/>
                <c:pt idx="0">
                  <c:v>2006</c:v>
                </c:pt>
                <c:pt idx="1">
                  <c:v>2010</c:v>
                </c:pt>
                <c:pt idx="2">
                  <c:v>2012</c:v>
                </c:pt>
                <c:pt idx="3">
                  <c:v>2015</c:v>
                </c:pt>
                <c:pt idx="4">
                  <c:v>2017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5988000</c:v>
                </c:pt>
                <c:pt idx="1">
                  <c:v>4192000</c:v>
                </c:pt>
                <c:pt idx="2">
                  <c:v>4001000</c:v>
                </c:pt>
                <c:pt idx="3">
                  <c:v>4648000</c:v>
                </c:pt>
                <c:pt idx="4">
                  <c:v>6318000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B-0F08-486E-801C-718DBC2F497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523583168"/>
        <c:axId val="1523574464"/>
      </c:lineChart>
      <c:catAx>
        <c:axId val="152358316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sz="1500" b="0" i="0" u="none" strike="noStrike" kern="1200" baseline="0">
                <a:solidFill>
                  <a:srgbClr val="2C303B"/>
                </a:solidFill>
                <a:latin typeface="+mn-lt"/>
                <a:ea typeface="나눔스퀘어라운드 Regular" panose="020B0600000101010101" pitchFamily="50" charset="-127"/>
                <a:cs typeface="+mn-cs"/>
              </a:defRPr>
            </a:pPr>
            <a:endParaRPr lang="ko-KR"/>
          </a:p>
        </c:txPr>
        <c:crossAx val="1523574464"/>
        <c:crosses val="autoZero"/>
        <c:auto val="1"/>
        <c:lblAlgn val="ctr"/>
        <c:lblOffset val="100"/>
        <c:noMultiLvlLbl val="0"/>
      </c:catAx>
      <c:valAx>
        <c:axId val="1523574464"/>
        <c:scaling>
          <c:orientation val="minMax"/>
        </c:scaling>
        <c:delete val="1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crossAx val="152358316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3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나눔스퀘어라운드 Regular" panose="020B0600000101010101" pitchFamily="50" charset="-127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1분기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Pt>
            <c:idx val="0"/>
            <c:marker>
              <c:symbol val="none"/>
            </c:marker>
            <c:bubble3D val="0"/>
            <c:spPr>
              <a:ln w="28575" cap="rnd">
                <a:solidFill>
                  <a:schemeClr val="accent1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CD59-424C-A751-9601F50B5714}"/>
              </c:ext>
            </c:extLst>
          </c:dPt>
          <c:dPt>
            <c:idx val="1"/>
            <c:marker>
              <c:symbol val="none"/>
            </c:marker>
            <c:bubble3D val="0"/>
            <c:spPr>
              <a:ln w="28575" cap="rnd">
                <a:solidFill>
                  <a:schemeClr val="accent1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3-CD59-424C-A751-9601F50B5714}"/>
              </c:ext>
            </c:extLst>
          </c:dPt>
          <c:dPt>
            <c:idx val="2"/>
            <c:marker>
              <c:symbol val="none"/>
            </c:marker>
            <c:bubble3D val="0"/>
            <c:spPr>
              <a:ln w="28575" cap="rnd">
                <a:solidFill>
                  <a:schemeClr val="accent1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5-CD59-424C-A751-9601F50B5714}"/>
              </c:ext>
            </c:extLst>
          </c:dPt>
          <c:dPt>
            <c:idx val="3"/>
            <c:marker>
              <c:symbol val="none"/>
            </c:marker>
            <c:bubble3D val="0"/>
            <c:spPr>
              <a:ln w="28575" cap="rnd">
                <a:solidFill>
                  <a:schemeClr val="accent1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7-CD59-424C-A751-9601F50B5714}"/>
              </c:ext>
            </c:extLst>
          </c:dPt>
          <c:dPt>
            <c:idx val="4"/>
            <c:marker>
              <c:symbol val="none"/>
            </c:marker>
            <c:bubble3D val="0"/>
            <c:spPr>
              <a:ln w="28575" cap="rnd">
                <a:solidFill>
                  <a:schemeClr val="accent1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9-CD59-424C-A751-9601F50B5714}"/>
              </c:ext>
            </c:extLst>
          </c:dPt>
          <c:cat>
            <c:strRef>
              <c:f>Sheet1!$A$2:$A$6</c:f>
              <c:strCache>
                <c:ptCount val="5"/>
                <c:pt idx="0">
                  <c:v>15년</c:v>
                </c:pt>
                <c:pt idx="1">
                  <c:v>16년</c:v>
                </c:pt>
                <c:pt idx="2">
                  <c:v>17년</c:v>
                </c:pt>
                <c:pt idx="3">
                  <c:v>18년</c:v>
                </c:pt>
                <c:pt idx="4">
                  <c:v>19년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10</c:v>
                </c:pt>
                <c:pt idx="1">
                  <c:v>60</c:v>
                </c:pt>
                <c:pt idx="2">
                  <c:v>100</c:v>
                </c:pt>
                <c:pt idx="3">
                  <c:v>120</c:v>
                </c:pt>
                <c:pt idx="4">
                  <c:v>155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A-CD59-424C-A751-9601F50B571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열1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Sheet1!$A$2:$A$6</c:f>
              <c:strCache>
                <c:ptCount val="5"/>
                <c:pt idx="0">
                  <c:v>15년</c:v>
                </c:pt>
                <c:pt idx="1">
                  <c:v>16년</c:v>
                </c:pt>
                <c:pt idx="2">
                  <c:v>17년</c:v>
                </c:pt>
                <c:pt idx="3">
                  <c:v>18년</c:v>
                </c:pt>
                <c:pt idx="4">
                  <c:v>19년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B-CD59-424C-A751-9601F50B5714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열2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strRef>
              <c:f>Sheet1!$A$2:$A$6</c:f>
              <c:strCache>
                <c:ptCount val="5"/>
                <c:pt idx="0">
                  <c:v>15년</c:v>
                </c:pt>
                <c:pt idx="1">
                  <c:v>16년</c:v>
                </c:pt>
                <c:pt idx="2">
                  <c:v>17년</c:v>
                </c:pt>
                <c:pt idx="3">
                  <c:v>18년</c:v>
                </c:pt>
                <c:pt idx="4">
                  <c:v>19년</c:v>
                </c:pt>
              </c:strCache>
            </c:strRef>
          </c:cat>
          <c:val>
            <c:numRef>
              <c:f>Sheet1!$D$2:$D$6</c:f>
              <c:numCache>
                <c:formatCode>General</c:formatCode>
                <c:ptCount val="5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C-CD59-424C-A751-9601F50B5714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열3</c:v>
                </c:pt>
              </c:strCache>
            </c:strRef>
          </c:tx>
          <c:spPr>
            <a:ln w="50800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10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strRef>
              <c:f>Sheet1!$A$2:$A$6</c:f>
              <c:strCache>
                <c:ptCount val="5"/>
                <c:pt idx="0">
                  <c:v>15년</c:v>
                </c:pt>
                <c:pt idx="1">
                  <c:v>16년</c:v>
                </c:pt>
                <c:pt idx="2">
                  <c:v>17년</c:v>
                </c:pt>
                <c:pt idx="3">
                  <c:v>18년</c:v>
                </c:pt>
                <c:pt idx="4">
                  <c:v>19년</c:v>
                </c:pt>
              </c:strCache>
            </c:strRef>
          </c:cat>
          <c:val>
            <c:numRef>
              <c:f>Sheet1!$E$2:$E$6</c:f>
              <c:numCache>
                <c:formatCode>General</c:formatCode>
                <c:ptCount val="5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D-CD59-424C-A751-9601F50B571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523583168"/>
        <c:axId val="1523574464"/>
      </c:lineChart>
      <c:catAx>
        <c:axId val="152358316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sz="1500" b="0" i="0" u="none" strike="noStrike" kern="1200" baseline="0">
                <a:solidFill>
                  <a:srgbClr val="2C303B"/>
                </a:solidFill>
                <a:latin typeface="+mn-lt"/>
                <a:ea typeface="나눔스퀘어라운드 Regular" panose="020B0600000101010101" pitchFamily="50" charset="-127"/>
                <a:cs typeface="+mn-cs"/>
              </a:defRPr>
            </a:pPr>
            <a:endParaRPr lang="ko-KR"/>
          </a:p>
        </c:txPr>
        <c:crossAx val="1523574464"/>
        <c:crosses val="autoZero"/>
        <c:auto val="1"/>
        <c:lblAlgn val="ctr"/>
        <c:lblOffset val="100"/>
        <c:noMultiLvlLbl val="0"/>
      </c:catAx>
      <c:valAx>
        <c:axId val="1523574464"/>
        <c:scaling>
          <c:orientation val="minMax"/>
        </c:scaling>
        <c:delete val="1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crossAx val="152358316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2965567853733876E-2"/>
          <c:y val="0.17465842290819208"/>
          <c:w val="0.93406886429253222"/>
          <c:h val="0.7047298379275956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1분기</c:v>
                </c:pt>
              </c:strCache>
            </c:strRef>
          </c:tx>
          <c:spPr>
            <a:solidFill>
              <a:srgbClr val="FFC000"/>
            </a:solidFill>
            <a:ln w="19050"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FFC000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423B-4D81-A9EA-808F631E0232}"/>
              </c:ext>
            </c:extLst>
          </c:dPt>
          <c:dPt>
            <c:idx val="1"/>
            <c:invertIfNegative val="0"/>
            <c:bubble3D val="0"/>
            <c:spPr>
              <a:solidFill>
                <a:srgbClr val="FFC000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423B-4D81-A9EA-808F631E0232}"/>
              </c:ext>
            </c:extLst>
          </c:dPt>
          <c:dPt>
            <c:idx val="2"/>
            <c:invertIfNegative val="0"/>
            <c:bubble3D val="0"/>
            <c:spPr>
              <a:solidFill>
                <a:srgbClr val="FFC000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423B-4D81-A9EA-808F631E0232}"/>
              </c:ext>
            </c:extLst>
          </c:dPt>
          <c:dPt>
            <c:idx val="3"/>
            <c:invertIfNegative val="0"/>
            <c:bubble3D val="0"/>
            <c:spPr>
              <a:solidFill>
                <a:srgbClr val="FFC000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423B-4D81-A9EA-808F631E0232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300" b="1" i="0" u="none" strike="noStrike" kern="1200" baseline="0">
                    <a:solidFill>
                      <a:srgbClr val="1D4956"/>
                    </a:solidFill>
                    <a:latin typeface="+mn-lt"/>
                    <a:ea typeface="나눔스퀘어라운드 Regular" panose="020B0600000101010101" pitchFamily="50" charset="-127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동물병원</c:v>
                </c:pt>
                <c:pt idx="1">
                  <c:v>펫호텔</c:v>
                </c:pt>
                <c:pt idx="2">
                  <c:v>펫카페</c:v>
                </c:pt>
                <c:pt idx="3">
                  <c:v>펫미용</c:v>
                </c:pt>
              </c:strCache>
            </c:strRef>
          </c:cat>
          <c:val>
            <c:numRef>
              <c:f>Sheet1!$B$2:$B$5</c:f>
              <c:numCache>
                <c:formatCode>0%</c:formatCode>
                <c:ptCount val="4"/>
                <c:pt idx="0">
                  <c:v>1.1499999999999999</c:v>
                </c:pt>
                <c:pt idx="1">
                  <c:v>3.08</c:v>
                </c:pt>
                <c:pt idx="2">
                  <c:v>5</c:v>
                </c:pt>
                <c:pt idx="3">
                  <c:v>4.78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423B-4D81-A9EA-808F631E023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96"/>
        <c:axId val="1523583168"/>
        <c:axId val="1523574464"/>
      </c:barChart>
      <c:catAx>
        <c:axId val="152358316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500" b="0" i="0" u="none" strike="noStrike" kern="1200" baseline="0">
                <a:solidFill>
                  <a:srgbClr val="2C303B"/>
                </a:solidFill>
                <a:latin typeface="나눔스퀘어라운드 Regular" panose="020B0600000101010101" pitchFamily="50" charset="-127"/>
                <a:ea typeface="+mn-ea"/>
                <a:cs typeface="+mn-cs"/>
              </a:defRPr>
            </a:pPr>
            <a:endParaRPr lang="ko-KR"/>
          </a:p>
        </c:txPr>
        <c:crossAx val="1523574464"/>
        <c:crosses val="autoZero"/>
        <c:auto val="1"/>
        <c:lblAlgn val="ctr"/>
        <c:lblOffset val="100"/>
        <c:noMultiLvlLbl val="0"/>
      </c:catAx>
      <c:valAx>
        <c:axId val="1523574464"/>
        <c:scaling>
          <c:orientation val="minMax"/>
        </c:scaling>
        <c:delete val="1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0%" sourceLinked="1"/>
        <c:majorTickMark val="out"/>
        <c:minorTickMark val="none"/>
        <c:tickLblPos val="nextTo"/>
        <c:crossAx val="152358316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BE0D7C-77E8-447D-A1A7-2EE48B61FCBD}" type="datetimeFigureOut">
              <a:rPr lang="ko-KR" altLang="en-US" smtClean="0"/>
              <a:t>2021-02-18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62C40B-5A51-4ABA-8D9A-3C2A20F501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81649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2C40B-5A51-4ABA-8D9A-3C2A20F5010D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71316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2C40B-5A51-4ABA-8D9A-3C2A20F5010D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5957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2C40B-5A51-4ABA-8D9A-3C2A20F5010D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54513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2C40B-5A51-4ABA-8D9A-3C2A20F5010D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70479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2C40B-5A51-4ABA-8D9A-3C2A20F5010D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12415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17AD5E2-D959-4174-BB38-9B624E521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24405" y="6417313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500"/>
            </a:lvl1pPr>
          </a:lstStyle>
          <a:p>
            <a:fld id="{C40BCED9-1A89-4FE8-B458-A531CB4E3516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ADC680-144D-4ABB-BB12-3D217E203E6C}"/>
              </a:ext>
            </a:extLst>
          </p:cNvPr>
          <p:cNvSpPr txBox="1"/>
          <p:nvPr userDrawn="1"/>
        </p:nvSpPr>
        <p:spPr>
          <a:xfrm>
            <a:off x="78377" y="6475254"/>
            <a:ext cx="402699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i="1" dirty="0">
                <a:solidFill>
                  <a:schemeClr val="bg1">
                    <a:lumMod val="50000"/>
                  </a:schemeClr>
                </a:solidFill>
              </a:rPr>
              <a:t>멀티캠퍼스 </a:t>
            </a:r>
            <a:r>
              <a:rPr lang="en-US" altLang="ko-KR" sz="1000" i="1" dirty="0">
                <a:solidFill>
                  <a:schemeClr val="bg1">
                    <a:lumMod val="50000"/>
                  </a:schemeClr>
                </a:solidFill>
              </a:rPr>
              <a:t>K-Digital Training : </a:t>
            </a:r>
            <a:r>
              <a:rPr lang="ko-KR" altLang="en-US" sz="1000" i="1" dirty="0">
                <a:solidFill>
                  <a:schemeClr val="bg1">
                    <a:lumMod val="50000"/>
                  </a:schemeClr>
                </a:solidFill>
              </a:rPr>
              <a:t>프로젝트형 </a:t>
            </a:r>
            <a:r>
              <a:rPr lang="en-US" altLang="ko-KR" sz="1000" i="1" dirty="0">
                <a:solidFill>
                  <a:schemeClr val="bg1">
                    <a:lumMod val="50000"/>
                  </a:schemeClr>
                </a:solidFill>
              </a:rPr>
              <a:t>AI </a:t>
            </a:r>
            <a:r>
              <a:rPr lang="ko-KR" altLang="en-US" sz="1000" i="1" dirty="0">
                <a:solidFill>
                  <a:schemeClr val="bg1">
                    <a:lumMod val="50000"/>
                  </a:schemeClr>
                </a:solidFill>
              </a:rPr>
              <a:t>서비스 개발 </a:t>
            </a:r>
            <a:r>
              <a:rPr lang="en-US" altLang="ko-KR" sz="1000" i="1" dirty="0">
                <a:solidFill>
                  <a:schemeClr val="bg1">
                    <a:lumMod val="50000"/>
                  </a:schemeClr>
                </a:solidFill>
              </a:rPr>
              <a:t>B</a:t>
            </a:r>
            <a:r>
              <a:rPr lang="ko-KR" altLang="en-US" sz="1000" i="1" dirty="0">
                <a:solidFill>
                  <a:schemeClr val="bg1">
                    <a:lumMod val="50000"/>
                  </a:schemeClr>
                </a:solidFill>
              </a:rPr>
              <a:t>반 </a:t>
            </a:r>
            <a:r>
              <a:rPr lang="en-US" altLang="ko-KR" sz="1000" i="1" dirty="0">
                <a:solidFill>
                  <a:schemeClr val="bg1">
                    <a:lumMod val="50000"/>
                  </a:schemeClr>
                </a:solidFill>
              </a:rPr>
              <a:t>1</a:t>
            </a:r>
            <a:r>
              <a:rPr lang="ko-KR" altLang="en-US" sz="1000" i="1" dirty="0">
                <a:solidFill>
                  <a:schemeClr val="bg1">
                    <a:lumMod val="50000"/>
                  </a:schemeClr>
                </a:solidFill>
              </a:rPr>
              <a:t>조 </a:t>
            </a:r>
          </a:p>
        </p:txBody>
      </p:sp>
    </p:spTree>
    <p:extLst>
      <p:ext uri="{BB962C8B-B14F-4D97-AF65-F5344CB8AC3E}">
        <p14:creationId xmlns:p14="http://schemas.microsoft.com/office/powerpoint/2010/main" val="22935923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0D9203-73C3-4781-8E77-9C0B319AF3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3A6957C-1B9C-4D00-A226-A971E37355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BA183B6-DFA0-4F15-B0E3-1FD8137BE43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C4BABCB-24D3-4549-A5F5-69BB4F9F0080}" type="datetime1">
              <a:rPr lang="ko-KR" altLang="en-US" smtClean="0"/>
              <a:t>2021-02-18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5CCD0AC-6B5B-41B3-9F58-8A388F11E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1EFC93C-B60F-4187-A8CD-E7CC5A835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40BCED9-1A89-4FE8-B458-A531CB4E35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97234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625E572-F478-4BEF-85B1-9C9960A49B4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D31C023-0670-46F8-9806-7869D05611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EA5FA99-1AF8-4D5B-957F-EE983A84518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6E7C6C-60BB-4E7F-80D9-60D2FF8D40A5}" type="datetime1">
              <a:rPr lang="ko-KR" altLang="en-US" smtClean="0"/>
              <a:t>2021-02-18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CC58A3A-F1BF-4A33-8905-6425ED212A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1F2CB4B-5B1B-4DFB-9792-E11C66188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40BCED9-1A89-4FE8-B458-A531CB4E35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82959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08A65CA-6B11-47E2-B5B5-3065774977B3}"/>
              </a:ext>
            </a:extLst>
          </p:cNvPr>
          <p:cNvSpPr/>
          <p:nvPr userDrawn="1"/>
        </p:nvSpPr>
        <p:spPr>
          <a:xfrm>
            <a:off x="298580" y="233266"/>
            <a:ext cx="93306" cy="47586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10FC521-A173-4013-8116-BF35BDB92F24}"/>
              </a:ext>
            </a:extLst>
          </p:cNvPr>
          <p:cNvSpPr txBox="1"/>
          <p:nvPr userDrawn="1"/>
        </p:nvSpPr>
        <p:spPr>
          <a:xfrm>
            <a:off x="78377" y="6475254"/>
            <a:ext cx="402699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i="1" dirty="0">
                <a:solidFill>
                  <a:schemeClr val="bg1">
                    <a:lumMod val="50000"/>
                  </a:schemeClr>
                </a:solidFill>
              </a:rPr>
              <a:t>멀티캠퍼스 </a:t>
            </a:r>
            <a:r>
              <a:rPr lang="en-US" altLang="ko-KR" sz="1000" i="1" dirty="0">
                <a:solidFill>
                  <a:schemeClr val="bg1">
                    <a:lumMod val="50000"/>
                  </a:schemeClr>
                </a:solidFill>
              </a:rPr>
              <a:t>K-Digital Training : </a:t>
            </a:r>
            <a:r>
              <a:rPr lang="ko-KR" altLang="en-US" sz="1000" i="1" dirty="0">
                <a:solidFill>
                  <a:schemeClr val="bg1">
                    <a:lumMod val="50000"/>
                  </a:schemeClr>
                </a:solidFill>
              </a:rPr>
              <a:t>프로젝트형 </a:t>
            </a:r>
            <a:r>
              <a:rPr lang="en-US" altLang="ko-KR" sz="1000" i="1" dirty="0">
                <a:solidFill>
                  <a:schemeClr val="bg1">
                    <a:lumMod val="50000"/>
                  </a:schemeClr>
                </a:solidFill>
              </a:rPr>
              <a:t>AI </a:t>
            </a:r>
            <a:r>
              <a:rPr lang="ko-KR" altLang="en-US" sz="1000" i="1" dirty="0">
                <a:solidFill>
                  <a:schemeClr val="bg1">
                    <a:lumMod val="50000"/>
                  </a:schemeClr>
                </a:solidFill>
              </a:rPr>
              <a:t>서비스 개발 </a:t>
            </a:r>
            <a:r>
              <a:rPr lang="en-US" altLang="ko-KR" sz="1000" i="1" dirty="0">
                <a:solidFill>
                  <a:schemeClr val="bg1">
                    <a:lumMod val="50000"/>
                  </a:schemeClr>
                </a:solidFill>
              </a:rPr>
              <a:t>B</a:t>
            </a:r>
            <a:r>
              <a:rPr lang="ko-KR" altLang="en-US" sz="1000" i="1" dirty="0">
                <a:solidFill>
                  <a:schemeClr val="bg1">
                    <a:lumMod val="50000"/>
                  </a:schemeClr>
                </a:solidFill>
              </a:rPr>
              <a:t>반 </a:t>
            </a:r>
            <a:r>
              <a:rPr lang="en-US" altLang="ko-KR" sz="1000" i="1" dirty="0">
                <a:solidFill>
                  <a:schemeClr val="bg1">
                    <a:lumMod val="50000"/>
                  </a:schemeClr>
                </a:solidFill>
              </a:rPr>
              <a:t>1</a:t>
            </a:r>
            <a:r>
              <a:rPr lang="ko-KR" altLang="en-US" sz="1000" i="1" dirty="0">
                <a:solidFill>
                  <a:schemeClr val="bg1">
                    <a:lumMod val="50000"/>
                  </a:schemeClr>
                </a:solidFill>
              </a:rPr>
              <a:t>조 </a:t>
            </a:r>
          </a:p>
        </p:txBody>
      </p:sp>
      <p:sp>
        <p:nvSpPr>
          <p:cNvPr id="5" name="슬라이드 번호 개체 틀 5">
            <a:extLst>
              <a:ext uri="{FF2B5EF4-FFF2-40B4-BE49-F238E27FC236}">
                <a16:creationId xmlns:a16="http://schemas.microsoft.com/office/drawing/2014/main" id="{B97DEA27-1E90-406F-9557-6EDEE01CD1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24405" y="6417313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500"/>
            </a:lvl1pPr>
          </a:lstStyle>
          <a:p>
            <a:fld id="{C40BCED9-1A89-4FE8-B458-A531CB4E3516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50763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E78C6AD4-2437-44B6-8CD6-350EA4E20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24405" y="6417313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500"/>
            </a:lvl1pPr>
          </a:lstStyle>
          <a:p>
            <a:fld id="{C40BCED9-1A89-4FE8-B458-A531CB4E3516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9C9C3A1-0014-42D8-99CF-DE9A4C05C0D1}"/>
              </a:ext>
            </a:extLst>
          </p:cNvPr>
          <p:cNvSpPr/>
          <p:nvPr userDrawn="1"/>
        </p:nvSpPr>
        <p:spPr>
          <a:xfrm>
            <a:off x="298580" y="233266"/>
            <a:ext cx="93306" cy="47586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3D43AD0-725A-4B6E-9385-3B6D4709056C}"/>
              </a:ext>
            </a:extLst>
          </p:cNvPr>
          <p:cNvSpPr txBox="1"/>
          <p:nvPr userDrawn="1"/>
        </p:nvSpPr>
        <p:spPr>
          <a:xfrm>
            <a:off x="78377" y="6475254"/>
            <a:ext cx="402699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i="1" dirty="0">
                <a:solidFill>
                  <a:schemeClr val="bg1">
                    <a:lumMod val="50000"/>
                  </a:schemeClr>
                </a:solidFill>
              </a:rPr>
              <a:t>멀티캠퍼스 </a:t>
            </a:r>
            <a:r>
              <a:rPr lang="en-US" altLang="ko-KR" sz="1000" i="1" dirty="0">
                <a:solidFill>
                  <a:schemeClr val="bg1">
                    <a:lumMod val="50000"/>
                  </a:schemeClr>
                </a:solidFill>
              </a:rPr>
              <a:t>K-Digital Training : </a:t>
            </a:r>
            <a:r>
              <a:rPr lang="ko-KR" altLang="en-US" sz="1000" i="1" dirty="0">
                <a:solidFill>
                  <a:schemeClr val="bg1">
                    <a:lumMod val="50000"/>
                  </a:schemeClr>
                </a:solidFill>
              </a:rPr>
              <a:t>프로젝트형 </a:t>
            </a:r>
            <a:r>
              <a:rPr lang="en-US" altLang="ko-KR" sz="1000" i="1" dirty="0">
                <a:solidFill>
                  <a:schemeClr val="bg1">
                    <a:lumMod val="50000"/>
                  </a:schemeClr>
                </a:solidFill>
              </a:rPr>
              <a:t>AI </a:t>
            </a:r>
            <a:r>
              <a:rPr lang="ko-KR" altLang="en-US" sz="1000" i="1" dirty="0">
                <a:solidFill>
                  <a:schemeClr val="bg1">
                    <a:lumMod val="50000"/>
                  </a:schemeClr>
                </a:solidFill>
              </a:rPr>
              <a:t>서비스 개발 </a:t>
            </a:r>
            <a:r>
              <a:rPr lang="en-US" altLang="ko-KR" sz="1000" i="1" dirty="0">
                <a:solidFill>
                  <a:schemeClr val="bg1">
                    <a:lumMod val="50000"/>
                  </a:schemeClr>
                </a:solidFill>
              </a:rPr>
              <a:t>B</a:t>
            </a:r>
            <a:r>
              <a:rPr lang="ko-KR" altLang="en-US" sz="1000" i="1" dirty="0">
                <a:solidFill>
                  <a:schemeClr val="bg1">
                    <a:lumMod val="50000"/>
                  </a:schemeClr>
                </a:solidFill>
              </a:rPr>
              <a:t>반 </a:t>
            </a:r>
            <a:r>
              <a:rPr lang="en-US" altLang="ko-KR" sz="1000" i="1" dirty="0">
                <a:solidFill>
                  <a:schemeClr val="bg1">
                    <a:lumMod val="50000"/>
                  </a:schemeClr>
                </a:solidFill>
              </a:rPr>
              <a:t>1</a:t>
            </a:r>
            <a:r>
              <a:rPr lang="ko-KR" altLang="en-US" sz="1000" i="1" dirty="0">
                <a:solidFill>
                  <a:schemeClr val="bg1">
                    <a:lumMod val="50000"/>
                  </a:schemeClr>
                </a:solidFill>
              </a:rPr>
              <a:t>조 </a:t>
            </a:r>
          </a:p>
        </p:txBody>
      </p:sp>
    </p:spTree>
    <p:extLst>
      <p:ext uri="{BB962C8B-B14F-4D97-AF65-F5344CB8AC3E}">
        <p14:creationId xmlns:p14="http://schemas.microsoft.com/office/powerpoint/2010/main" val="19306504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47C4C0-9C0C-49BB-9F05-891C6B145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3459CDE-C599-4752-B3D3-9DD852D187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278E37F-EA8C-417A-8FCF-AD6C0308F5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77D950B-3645-4575-81E7-0F3D3F4BF3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E8427B1-9907-40F9-B1D1-1C57C99ABE92}" type="datetime1">
              <a:rPr lang="ko-KR" altLang="en-US" smtClean="0"/>
              <a:t>2021-02-18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806951C-E8A2-4EA9-AB69-9347E3ECC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F11F8BE-D6CF-4AD9-A948-874A977D23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40BCED9-1A89-4FE8-B458-A531CB4E35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39513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E58EFB-EA9C-4DA3-B8E1-58A17EBA5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7BEC023-EF36-46DD-9F7B-A20ACEB9DC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79759AD-3C16-4A6C-815A-5837550BB1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56A8509-757D-4F69-A6A3-CE1E129C85F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B85B20C-CD2A-45CB-A0BD-FBF84791DF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AB7C41C-AFCA-4481-A4D3-C8CA5261E5F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C00C624-D102-47D8-935A-9304D15FB034}" type="datetime1">
              <a:rPr lang="ko-KR" altLang="en-US" smtClean="0"/>
              <a:t>2021-02-18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CB768FE-7FB1-4F8E-B466-5A025DC4B5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6FE8C15-A635-4391-9ADA-CA85C66B8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40BCED9-1A89-4FE8-B458-A531CB4E35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25739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CC78B9-0DF3-49B9-8DC4-A39E92900C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0DE5ED0-0C07-4698-B7CA-83035A7371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0A3F209-904A-4657-A4A6-880FA89FA904}" type="datetime1">
              <a:rPr lang="ko-KR" altLang="en-US" smtClean="0"/>
              <a:t>2021-02-18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9FA3B52-DCDC-44B7-A006-B63969CE0D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3CDED63-8754-43BB-BC6D-61E5E243A8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40BCED9-1A89-4FE8-B458-A531CB4E35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20652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964D27E-77DA-4D8B-9E60-CBE17633B54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6D43023-ED4B-455E-B49E-2426260B5CEA}" type="datetime1">
              <a:rPr lang="ko-KR" altLang="en-US" smtClean="0"/>
              <a:t>2021-02-18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DA196EE-32A2-47F7-B4AF-41A5BDCC4D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073CB7E-E976-4C0B-B0DA-C6859E9968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40BCED9-1A89-4FE8-B458-A531CB4E35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6436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EC763F-EB89-449B-961A-1D12F2FE0C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3B74CAD-5088-4078-A7BD-175FFD6933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287F5A6-84E0-4EA6-8C80-9E6CF2D0FE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1EB9095-4A04-4792-957A-646FF154B4E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7FC1898-78EA-4BEA-87CA-A45094BD7DA0}" type="datetime1">
              <a:rPr lang="ko-KR" altLang="en-US" smtClean="0"/>
              <a:t>2021-02-18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CB214C7-9C8F-4CD1-A9BB-095386CFB8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D355C68-A3C9-4C5F-B04B-2E7B0B127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40BCED9-1A89-4FE8-B458-A531CB4E35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57858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E7E563-D426-470E-BF3F-5961CAB18F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21A8B2F-43AD-4C05-85D1-59E66EFA38F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C91496D-9DA2-4665-9F62-62C54300A2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FE1E7D0-A54D-45AB-A203-3C9E97C15B6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F5AAD0E-5BDC-4F7D-B642-E00825A2E60E}" type="datetime1">
              <a:rPr lang="ko-KR" altLang="en-US" smtClean="0"/>
              <a:t>2021-02-18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1E998E3-5A4C-4561-AD07-0FF0324AA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4F78C47-87C7-4341-820B-28440B95F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40BCED9-1A89-4FE8-B458-A531CB4E35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93471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0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858599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127.0.0.1:8000/" TargetMode="External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chart" Target="../charts/chart1.xml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구름 5">
            <a:extLst>
              <a:ext uri="{FF2B5EF4-FFF2-40B4-BE49-F238E27FC236}">
                <a16:creationId xmlns:a16="http://schemas.microsoft.com/office/drawing/2014/main" id="{A7CA759D-EA36-4A0A-AE71-9E88B7B4DD0C}"/>
              </a:ext>
            </a:extLst>
          </p:cNvPr>
          <p:cNvSpPr/>
          <p:nvPr/>
        </p:nvSpPr>
        <p:spPr>
          <a:xfrm>
            <a:off x="3673349" y="810314"/>
            <a:ext cx="8125379" cy="3631291"/>
          </a:xfrm>
          <a:prstGeom prst="clou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F68AE3-6B1F-4FCF-AFF4-F911AF83B67A}"/>
              </a:ext>
            </a:extLst>
          </p:cNvPr>
          <p:cNvSpPr txBox="1"/>
          <p:nvPr/>
        </p:nvSpPr>
        <p:spPr>
          <a:xfrm>
            <a:off x="794476" y="4561614"/>
            <a:ext cx="26425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78A6A5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반려동물과 </a:t>
            </a:r>
            <a:r>
              <a:rPr lang="ko-KR" altLang="en-US" sz="2000" b="1" dirty="0">
                <a:solidFill>
                  <a:srgbClr val="78A6A5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단짝</a:t>
            </a:r>
            <a:r>
              <a:rPr lang="ko-KR" altLang="en-US" sz="2000" dirty="0">
                <a:solidFill>
                  <a:srgbClr val="78A6A5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이 되자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7152A1A-FCCB-4744-B5A3-EBD4E3DFF3A9}"/>
              </a:ext>
            </a:extLst>
          </p:cNvPr>
          <p:cNvSpPr txBox="1"/>
          <p:nvPr/>
        </p:nvSpPr>
        <p:spPr>
          <a:xfrm>
            <a:off x="1286499" y="5010148"/>
            <a:ext cx="165847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 err="1">
                <a:solidFill>
                  <a:srgbClr val="1D4956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반짝단짝</a:t>
            </a:r>
            <a:endParaRPr lang="ko-KR" altLang="en-US" sz="2000" b="1" dirty="0">
              <a:solidFill>
                <a:srgbClr val="1D4956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D9CD2A6-FA60-41A3-AE60-BDF9BDDE28EA}"/>
              </a:ext>
            </a:extLst>
          </p:cNvPr>
          <p:cNvSpPr txBox="1"/>
          <p:nvPr/>
        </p:nvSpPr>
        <p:spPr>
          <a:xfrm>
            <a:off x="639317" y="5612570"/>
            <a:ext cx="295283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5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김종은 김현석</a:t>
            </a:r>
            <a:r>
              <a:rPr lang="en-US" altLang="ko-KR" sz="15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ko-KR" altLang="en-US" sz="15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서영규</a:t>
            </a:r>
            <a:r>
              <a:rPr lang="en-US" altLang="ko-KR" sz="15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ko-KR" altLang="en-US" sz="15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안준언</a:t>
            </a:r>
            <a:endParaRPr lang="ko-KR" altLang="en-US" sz="15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pic>
        <p:nvPicPr>
          <p:cNvPr id="1028" name="Picture 4" descr="멀티캠퍼스 ci 이미지 검색결과">
            <a:extLst>
              <a:ext uri="{FF2B5EF4-FFF2-40B4-BE49-F238E27FC236}">
                <a16:creationId xmlns:a16="http://schemas.microsoft.com/office/drawing/2014/main" id="{A49E5AE7-68DE-400A-B1D3-FA37FEB90A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5624" y="6463404"/>
            <a:ext cx="1819041" cy="290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BA0D733-7D7A-4DC7-AE0D-6499469DBFD0}"/>
              </a:ext>
            </a:extLst>
          </p:cNvPr>
          <p:cNvSpPr txBox="1"/>
          <p:nvPr/>
        </p:nvSpPr>
        <p:spPr>
          <a:xfrm>
            <a:off x="10057706" y="6432918"/>
            <a:ext cx="2012665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b="1" dirty="0"/>
              <a:t>K-Digital Training</a:t>
            </a:r>
            <a:endParaRPr lang="ko-KR" altLang="en-US" sz="1700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07F7BE4-FC5A-4D70-8EE1-CE5AF657D370}"/>
              </a:ext>
            </a:extLst>
          </p:cNvPr>
          <p:cNvSpPr txBox="1"/>
          <p:nvPr/>
        </p:nvSpPr>
        <p:spPr>
          <a:xfrm>
            <a:off x="4829811" y="1918073"/>
            <a:ext cx="5398285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500" dirty="0" err="1">
                <a:solidFill>
                  <a:srgbClr val="1D4956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i</a:t>
            </a:r>
            <a:r>
              <a:rPr lang="en-US" altLang="ko-KR" sz="4500" dirty="0">
                <a:solidFill>
                  <a:srgbClr val="1D4956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PET  </a:t>
            </a:r>
            <a:r>
              <a:rPr lang="en-US" altLang="ko-KR" sz="2500" dirty="0">
                <a:solidFill>
                  <a:srgbClr val="1D4956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:</a:t>
            </a:r>
            <a:r>
              <a:rPr lang="en-US" altLang="ko-KR" sz="4000" dirty="0">
                <a:solidFill>
                  <a:srgbClr val="1D4956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25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Infrastructure for Pet</a:t>
            </a:r>
            <a:endParaRPr lang="ko-KR" altLang="en-US" sz="25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4B91DE6-033F-461F-9F25-675F5C394C49}"/>
              </a:ext>
            </a:extLst>
          </p:cNvPr>
          <p:cNvSpPr txBox="1"/>
          <p:nvPr/>
        </p:nvSpPr>
        <p:spPr>
          <a:xfrm>
            <a:off x="4511793" y="2823788"/>
            <a:ext cx="6345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반려인들을 위한 서울시 반려동물 인프라 검색 및 커뮤니티 서비스</a:t>
            </a: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D7C3D1F6-6FA0-4EC9-865A-A25EFA955C98}"/>
              </a:ext>
            </a:extLst>
          </p:cNvPr>
          <p:cNvGrpSpPr/>
          <p:nvPr/>
        </p:nvGrpSpPr>
        <p:grpSpPr>
          <a:xfrm rot="20717477">
            <a:off x="10346091" y="1821368"/>
            <a:ext cx="454475" cy="382942"/>
            <a:chOff x="13055918" y="1811348"/>
            <a:chExt cx="547962" cy="493420"/>
          </a:xfrm>
        </p:grpSpPr>
        <p:sp>
          <p:nvSpPr>
            <p:cNvPr id="32" name="Freeform 5">
              <a:extLst>
                <a:ext uri="{FF2B5EF4-FFF2-40B4-BE49-F238E27FC236}">
                  <a16:creationId xmlns:a16="http://schemas.microsoft.com/office/drawing/2014/main" id="{937C594E-024A-467F-BFCC-1DE1A0AAA7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173521" y="1811348"/>
              <a:ext cx="144021" cy="184926"/>
            </a:xfrm>
            <a:custGeom>
              <a:avLst/>
              <a:gdLst>
                <a:gd name="T0" fmla="*/ 310 w 577"/>
                <a:gd name="T1" fmla="*/ 739 h 739"/>
                <a:gd name="T2" fmla="*/ 339 w 577"/>
                <a:gd name="T3" fmla="*/ 737 h 739"/>
                <a:gd name="T4" fmla="*/ 522 w 577"/>
                <a:gd name="T5" fmla="*/ 598 h 739"/>
                <a:gd name="T6" fmla="*/ 564 w 577"/>
                <a:gd name="T7" fmla="*/ 332 h 739"/>
                <a:gd name="T8" fmla="*/ 266 w 577"/>
                <a:gd name="T9" fmla="*/ 0 h 739"/>
                <a:gd name="T10" fmla="*/ 238 w 577"/>
                <a:gd name="T11" fmla="*/ 2 h 739"/>
                <a:gd name="T12" fmla="*/ 57 w 577"/>
                <a:gd name="T13" fmla="*/ 138 h 739"/>
                <a:gd name="T14" fmla="*/ 13 w 577"/>
                <a:gd name="T15" fmla="*/ 408 h 739"/>
                <a:gd name="T16" fmla="*/ 310 w 577"/>
                <a:gd name="T17" fmla="*/ 739 h 739"/>
                <a:gd name="T18" fmla="*/ 120 w 577"/>
                <a:gd name="T19" fmla="*/ 172 h 739"/>
                <a:gd name="T20" fmla="*/ 247 w 577"/>
                <a:gd name="T21" fmla="*/ 73 h 739"/>
                <a:gd name="T22" fmla="*/ 266 w 577"/>
                <a:gd name="T23" fmla="*/ 72 h 739"/>
                <a:gd name="T24" fmla="*/ 493 w 577"/>
                <a:gd name="T25" fmla="*/ 342 h 739"/>
                <a:gd name="T26" fmla="*/ 459 w 577"/>
                <a:gd name="T27" fmla="*/ 564 h 739"/>
                <a:gd name="T28" fmla="*/ 329 w 577"/>
                <a:gd name="T29" fmla="*/ 667 h 739"/>
                <a:gd name="T30" fmla="*/ 310 w 577"/>
                <a:gd name="T31" fmla="*/ 668 h 739"/>
                <a:gd name="T32" fmla="*/ 84 w 577"/>
                <a:gd name="T33" fmla="*/ 398 h 739"/>
                <a:gd name="T34" fmla="*/ 120 w 577"/>
                <a:gd name="T35" fmla="*/ 172 h 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77" h="739">
                  <a:moveTo>
                    <a:pt x="310" y="739"/>
                  </a:moveTo>
                  <a:cubicBezTo>
                    <a:pt x="320" y="739"/>
                    <a:pt x="330" y="739"/>
                    <a:pt x="339" y="737"/>
                  </a:cubicBezTo>
                  <a:cubicBezTo>
                    <a:pt x="415" y="727"/>
                    <a:pt x="480" y="677"/>
                    <a:pt x="522" y="598"/>
                  </a:cubicBezTo>
                  <a:cubicBezTo>
                    <a:pt x="562" y="522"/>
                    <a:pt x="577" y="428"/>
                    <a:pt x="564" y="332"/>
                  </a:cubicBezTo>
                  <a:cubicBezTo>
                    <a:pt x="538" y="146"/>
                    <a:pt x="407" y="0"/>
                    <a:pt x="266" y="0"/>
                  </a:cubicBezTo>
                  <a:cubicBezTo>
                    <a:pt x="257" y="0"/>
                    <a:pt x="247" y="1"/>
                    <a:pt x="238" y="2"/>
                  </a:cubicBezTo>
                  <a:cubicBezTo>
                    <a:pt x="164" y="13"/>
                    <a:pt x="100" y="61"/>
                    <a:pt x="57" y="138"/>
                  </a:cubicBezTo>
                  <a:cubicBezTo>
                    <a:pt x="15" y="214"/>
                    <a:pt x="0" y="310"/>
                    <a:pt x="13" y="408"/>
                  </a:cubicBezTo>
                  <a:cubicBezTo>
                    <a:pt x="39" y="594"/>
                    <a:pt x="169" y="739"/>
                    <a:pt x="310" y="739"/>
                  </a:cubicBezTo>
                  <a:close/>
                  <a:moveTo>
                    <a:pt x="120" y="172"/>
                  </a:moveTo>
                  <a:cubicBezTo>
                    <a:pt x="151" y="115"/>
                    <a:pt x="196" y="80"/>
                    <a:pt x="247" y="73"/>
                  </a:cubicBezTo>
                  <a:cubicBezTo>
                    <a:pt x="254" y="72"/>
                    <a:pt x="260" y="72"/>
                    <a:pt x="266" y="72"/>
                  </a:cubicBezTo>
                  <a:cubicBezTo>
                    <a:pt x="371" y="72"/>
                    <a:pt x="472" y="193"/>
                    <a:pt x="493" y="342"/>
                  </a:cubicBezTo>
                  <a:cubicBezTo>
                    <a:pt x="504" y="423"/>
                    <a:pt x="492" y="502"/>
                    <a:pt x="459" y="564"/>
                  </a:cubicBezTo>
                  <a:cubicBezTo>
                    <a:pt x="428" y="623"/>
                    <a:pt x="382" y="659"/>
                    <a:pt x="329" y="667"/>
                  </a:cubicBezTo>
                  <a:cubicBezTo>
                    <a:pt x="323" y="668"/>
                    <a:pt x="317" y="668"/>
                    <a:pt x="310" y="668"/>
                  </a:cubicBezTo>
                  <a:cubicBezTo>
                    <a:pt x="206" y="668"/>
                    <a:pt x="104" y="547"/>
                    <a:pt x="84" y="398"/>
                  </a:cubicBezTo>
                  <a:cubicBezTo>
                    <a:pt x="72" y="316"/>
                    <a:pt x="85" y="235"/>
                    <a:pt x="120" y="17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" name="Freeform 6">
              <a:extLst>
                <a:ext uri="{FF2B5EF4-FFF2-40B4-BE49-F238E27FC236}">
                  <a16:creationId xmlns:a16="http://schemas.microsoft.com/office/drawing/2014/main" id="{6BB8DC63-18B9-48AF-9C96-79D357C7842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055918" y="1935768"/>
              <a:ext cx="121012" cy="143168"/>
            </a:xfrm>
            <a:custGeom>
              <a:avLst/>
              <a:gdLst>
                <a:gd name="T0" fmla="*/ 205 w 486"/>
                <a:gd name="T1" fmla="*/ 0 h 573"/>
                <a:gd name="T2" fmla="*/ 161 w 486"/>
                <a:gd name="T3" fmla="*/ 6 h 573"/>
                <a:gd name="T4" fmla="*/ 28 w 486"/>
                <a:gd name="T5" fmla="*/ 131 h 573"/>
                <a:gd name="T6" fmla="*/ 19 w 486"/>
                <a:gd name="T7" fmla="*/ 341 h 573"/>
                <a:gd name="T8" fmla="*/ 261 w 486"/>
                <a:gd name="T9" fmla="*/ 573 h 573"/>
                <a:gd name="T10" fmla="*/ 305 w 486"/>
                <a:gd name="T11" fmla="*/ 567 h 573"/>
                <a:gd name="T12" fmla="*/ 446 w 486"/>
                <a:gd name="T13" fmla="*/ 232 h 573"/>
                <a:gd name="T14" fmla="*/ 205 w 486"/>
                <a:gd name="T15" fmla="*/ 0 h 573"/>
                <a:gd name="T16" fmla="*/ 287 w 486"/>
                <a:gd name="T17" fmla="*/ 498 h 573"/>
                <a:gd name="T18" fmla="*/ 261 w 486"/>
                <a:gd name="T19" fmla="*/ 501 h 573"/>
                <a:gd name="T20" fmla="*/ 88 w 486"/>
                <a:gd name="T21" fmla="*/ 323 h 573"/>
                <a:gd name="T22" fmla="*/ 94 w 486"/>
                <a:gd name="T23" fmla="*/ 157 h 573"/>
                <a:gd name="T24" fmla="*/ 178 w 486"/>
                <a:gd name="T25" fmla="*/ 75 h 573"/>
                <a:gd name="T26" fmla="*/ 205 w 486"/>
                <a:gd name="T27" fmla="*/ 72 h 573"/>
                <a:gd name="T28" fmla="*/ 377 w 486"/>
                <a:gd name="T29" fmla="*/ 249 h 573"/>
                <a:gd name="T30" fmla="*/ 287 w 486"/>
                <a:gd name="T31" fmla="*/ 498 h 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86" h="573">
                  <a:moveTo>
                    <a:pt x="205" y="0"/>
                  </a:moveTo>
                  <a:cubicBezTo>
                    <a:pt x="190" y="0"/>
                    <a:pt x="175" y="2"/>
                    <a:pt x="161" y="6"/>
                  </a:cubicBezTo>
                  <a:cubicBezTo>
                    <a:pt x="101" y="21"/>
                    <a:pt x="54" y="66"/>
                    <a:pt x="28" y="131"/>
                  </a:cubicBezTo>
                  <a:cubicBezTo>
                    <a:pt x="3" y="193"/>
                    <a:pt x="0" y="267"/>
                    <a:pt x="19" y="341"/>
                  </a:cubicBezTo>
                  <a:cubicBezTo>
                    <a:pt x="54" y="477"/>
                    <a:pt x="154" y="573"/>
                    <a:pt x="261" y="573"/>
                  </a:cubicBezTo>
                  <a:cubicBezTo>
                    <a:pt x="275" y="573"/>
                    <a:pt x="290" y="571"/>
                    <a:pt x="305" y="567"/>
                  </a:cubicBezTo>
                  <a:cubicBezTo>
                    <a:pt x="424" y="536"/>
                    <a:pt x="486" y="389"/>
                    <a:pt x="446" y="232"/>
                  </a:cubicBezTo>
                  <a:cubicBezTo>
                    <a:pt x="411" y="95"/>
                    <a:pt x="312" y="0"/>
                    <a:pt x="205" y="0"/>
                  </a:cubicBezTo>
                  <a:close/>
                  <a:moveTo>
                    <a:pt x="287" y="498"/>
                  </a:moveTo>
                  <a:cubicBezTo>
                    <a:pt x="278" y="500"/>
                    <a:pt x="270" y="501"/>
                    <a:pt x="261" y="501"/>
                  </a:cubicBezTo>
                  <a:cubicBezTo>
                    <a:pt x="186" y="501"/>
                    <a:pt x="115" y="428"/>
                    <a:pt x="88" y="323"/>
                  </a:cubicBezTo>
                  <a:cubicBezTo>
                    <a:pt x="73" y="264"/>
                    <a:pt x="75" y="205"/>
                    <a:pt x="94" y="157"/>
                  </a:cubicBezTo>
                  <a:cubicBezTo>
                    <a:pt x="111" y="114"/>
                    <a:pt x="141" y="84"/>
                    <a:pt x="178" y="75"/>
                  </a:cubicBezTo>
                  <a:cubicBezTo>
                    <a:pt x="187" y="73"/>
                    <a:pt x="196" y="72"/>
                    <a:pt x="205" y="72"/>
                  </a:cubicBezTo>
                  <a:cubicBezTo>
                    <a:pt x="279" y="72"/>
                    <a:pt x="350" y="145"/>
                    <a:pt x="377" y="249"/>
                  </a:cubicBezTo>
                  <a:cubicBezTo>
                    <a:pt x="408" y="368"/>
                    <a:pt x="368" y="477"/>
                    <a:pt x="287" y="49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" name="Freeform 7">
              <a:extLst>
                <a:ext uri="{FF2B5EF4-FFF2-40B4-BE49-F238E27FC236}">
                  <a16:creationId xmlns:a16="http://schemas.microsoft.com/office/drawing/2014/main" id="{549BB1A3-A139-4B7E-80F6-62C2E088788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476903" y="1935768"/>
              <a:ext cx="126977" cy="143168"/>
            </a:xfrm>
            <a:custGeom>
              <a:avLst/>
              <a:gdLst>
                <a:gd name="T0" fmla="*/ 325 w 507"/>
                <a:gd name="T1" fmla="*/ 6 h 573"/>
                <a:gd name="T2" fmla="*/ 281 w 507"/>
                <a:gd name="T3" fmla="*/ 0 h 573"/>
                <a:gd name="T4" fmla="*/ 40 w 507"/>
                <a:gd name="T5" fmla="*/ 232 h 573"/>
                <a:gd name="T6" fmla="*/ 182 w 507"/>
                <a:gd name="T7" fmla="*/ 567 h 573"/>
                <a:gd name="T8" fmla="*/ 225 w 507"/>
                <a:gd name="T9" fmla="*/ 573 h 573"/>
                <a:gd name="T10" fmla="*/ 226 w 507"/>
                <a:gd name="T11" fmla="*/ 573 h 573"/>
                <a:gd name="T12" fmla="*/ 467 w 507"/>
                <a:gd name="T13" fmla="*/ 341 h 573"/>
                <a:gd name="T14" fmla="*/ 325 w 507"/>
                <a:gd name="T15" fmla="*/ 6 h 573"/>
                <a:gd name="T16" fmla="*/ 398 w 507"/>
                <a:gd name="T17" fmla="*/ 324 h 573"/>
                <a:gd name="T18" fmla="*/ 226 w 507"/>
                <a:gd name="T19" fmla="*/ 501 h 573"/>
                <a:gd name="T20" fmla="*/ 225 w 507"/>
                <a:gd name="T21" fmla="*/ 501 h 573"/>
                <a:gd name="T22" fmla="*/ 199 w 507"/>
                <a:gd name="T23" fmla="*/ 498 h 573"/>
                <a:gd name="T24" fmla="*/ 109 w 507"/>
                <a:gd name="T25" fmla="*/ 249 h 573"/>
                <a:gd name="T26" fmla="*/ 281 w 507"/>
                <a:gd name="T27" fmla="*/ 72 h 573"/>
                <a:gd name="T28" fmla="*/ 308 w 507"/>
                <a:gd name="T29" fmla="*/ 75 h 573"/>
                <a:gd name="T30" fmla="*/ 398 w 507"/>
                <a:gd name="T31" fmla="*/ 324 h 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07" h="573">
                  <a:moveTo>
                    <a:pt x="325" y="6"/>
                  </a:moveTo>
                  <a:cubicBezTo>
                    <a:pt x="311" y="2"/>
                    <a:pt x="296" y="0"/>
                    <a:pt x="281" y="0"/>
                  </a:cubicBezTo>
                  <a:cubicBezTo>
                    <a:pt x="174" y="0"/>
                    <a:pt x="75" y="95"/>
                    <a:pt x="40" y="232"/>
                  </a:cubicBezTo>
                  <a:cubicBezTo>
                    <a:pt x="0" y="389"/>
                    <a:pt x="62" y="536"/>
                    <a:pt x="182" y="567"/>
                  </a:cubicBezTo>
                  <a:cubicBezTo>
                    <a:pt x="196" y="571"/>
                    <a:pt x="211" y="573"/>
                    <a:pt x="225" y="573"/>
                  </a:cubicBezTo>
                  <a:cubicBezTo>
                    <a:pt x="225" y="573"/>
                    <a:pt x="226" y="573"/>
                    <a:pt x="226" y="573"/>
                  </a:cubicBezTo>
                  <a:cubicBezTo>
                    <a:pt x="333" y="573"/>
                    <a:pt x="432" y="477"/>
                    <a:pt x="467" y="341"/>
                  </a:cubicBezTo>
                  <a:cubicBezTo>
                    <a:pt x="507" y="184"/>
                    <a:pt x="445" y="37"/>
                    <a:pt x="325" y="6"/>
                  </a:cubicBezTo>
                  <a:close/>
                  <a:moveTo>
                    <a:pt x="398" y="324"/>
                  </a:moveTo>
                  <a:cubicBezTo>
                    <a:pt x="371" y="428"/>
                    <a:pt x="300" y="501"/>
                    <a:pt x="226" y="501"/>
                  </a:cubicBezTo>
                  <a:cubicBezTo>
                    <a:pt x="225" y="501"/>
                    <a:pt x="225" y="501"/>
                    <a:pt x="225" y="501"/>
                  </a:cubicBezTo>
                  <a:cubicBezTo>
                    <a:pt x="217" y="501"/>
                    <a:pt x="208" y="500"/>
                    <a:pt x="199" y="498"/>
                  </a:cubicBezTo>
                  <a:cubicBezTo>
                    <a:pt x="118" y="477"/>
                    <a:pt x="79" y="368"/>
                    <a:pt x="109" y="249"/>
                  </a:cubicBezTo>
                  <a:cubicBezTo>
                    <a:pt x="136" y="145"/>
                    <a:pt x="207" y="72"/>
                    <a:pt x="281" y="72"/>
                  </a:cubicBezTo>
                  <a:cubicBezTo>
                    <a:pt x="290" y="72"/>
                    <a:pt x="299" y="73"/>
                    <a:pt x="308" y="75"/>
                  </a:cubicBezTo>
                  <a:cubicBezTo>
                    <a:pt x="389" y="96"/>
                    <a:pt x="428" y="205"/>
                    <a:pt x="398" y="32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" name="Freeform 8">
              <a:extLst>
                <a:ext uri="{FF2B5EF4-FFF2-40B4-BE49-F238E27FC236}">
                  <a16:creationId xmlns:a16="http://schemas.microsoft.com/office/drawing/2014/main" id="{FE04C4EE-71C0-4889-B46F-8E7A911B415B}"/>
                </a:ext>
              </a:extLst>
            </p:cNvPr>
            <p:cNvSpPr>
              <a:spLocks/>
            </p:cNvSpPr>
            <p:nvPr/>
          </p:nvSpPr>
          <p:spPr bwMode="auto">
            <a:xfrm>
              <a:off x="13172669" y="2032918"/>
              <a:ext cx="308495" cy="271850"/>
            </a:xfrm>
            <a:custGeom>
              <a:avLst/>
              <a:gdLst>
                <a:gd name="T0" fmla="*/ 1208 w 1234"/>
                <a:gd name="T1" fmla="*/ 272 h 1088"/>
                <a:gd name="T2" fmla="*/ 879 w 1234"/>
                <a:gd name="T3" fmla="*/ 0 h 1088"/>
                <a:gd name="T4" fmla="*/ 617 w 1234"/>
                <a:gd name="T5" fmla="*/ 139 h 1088"/>
                <a:gd name="T6" fmla="*/ 355 w 1234"/>
                <a:gd name="T7" fmla="*/ 0 h 1088"/>
                <a:gd name="T8" fmla="*/ 26 w 1234"/>
                <a:gd name="T9" fmla="*/ 272 h 1088"/>
                <a:gd name="T10" fmla="*/ 104 w 1234"/>
                <a:gd name="T11" fmla="*/ 660 h 1088"/>
                <a:gd name="T12" fmla="*/ 215 w 1234"/>
                <a:gd name="T13" fmla="*/ 799 h 1088"/>
                <a:gd name="T14" fmla="*/ 221 w 1234"/>
                <a:gd name="T15" fmla="*/ 804 h 1088"/>
                <a:gd name="T16" fmla="*/ 223 w 1234"/>
                <a:gd name="T17" fmla="*/ 807 h 1088"/>
                <a:gd name="T18" fmla="*/ 223 w 1234"/>
                <a:gd name="T19" fmla="*/ 807 h 1088"/>
                <a:gd name="T20" fmla="*/ 274 w 1234"/>
                <a:gd name="T21" fmla="*/ 856 h 1088"/>
                <a:gd name="T22" fmla="*/ 296 w 1234"/>
                <a:gd name="T23" fmla="*/ 864 h 1088"/>
                <a:gd name="T24" fmla="*/ 322 w 1234"/>
                <a:gd name="T25" fmla="*/ 852 h 1088"/>
                <a:gd name="T26" fmla="*/ 318 w 1234"/>
                <a:gd name="T27" fmla="*/ 802 h 1088"/>
                <a:gd name="T28" fmla="*/ 236 w 1234"/>
                <a:gd name="T29" fmla="*/ 720 h 1088"/>
                <a:gd name="T30" fmla="*/ 95 w 1234"/>
                <a:gd name="T31" fmla="*/ 289 h 1088"/>
                <a:gd name="T32" fmla="*/ 355 w 1234"/>
                <a:gd name="T33" fmla="*/ 71 h 1088"/>
                <a:gd name="T34" fmla="*/ 586 w 1234"/>
                <a:gd name="T35" fmla="*/ 221 h 1088"/>
                <a:gd name="T36" fmla="*/ 617 w 1234"/>
                <a:gd name="T37" fmla="*/ 238 h 1088"/>
                <a:gd name="T38" fmla="*/ 617 w 1234"/>
                <a:gd name="T39" fmla="*/ 238 h 1088"/>
                <a:gd name="T40" fmla="*/ 647 w 1234"/>
                <a:gd name="T41" fmla="*/ 221 h 1088"/>
                <a:gd name="T42" fmla="*/ 879 w 1234"/>
                <a:gd name="T43" fmla="*/ 71 h 1088"/>
                <a:gd name="T44" fmla="*/ 1139 w 1234"/>
                <a:gd name="T45" fmla="*/ 289 h 1088"/>
                <a:gd name="T46" fmla="*/ 617 w 1234"/>
                <a:gd name="T47" fmla="*/ 1011 h 1088"/>
                <a:gd name="T48" fmla="*/ 522 w 1234"/>
                <a:gd name="T49" fmla="*/ 955 h 1088"/>
                <a:gd name="T50" fmla="*/ 407 w 1234"/>
                <a:gd name="T51" fmla="*/ 877 h 1088"/>
                <a:gd name="T52" fmla="*/ 359 w 1234"/>
                <a:gd name="T53" fmla="*/ 883 h 1088"/>
                <a:gd name="T54" fmla="*/ 366 w 1234"/>
                <a:gd name="T55" fmla="*/ 931 h 1088"/>
                <a:gd name="T56" fmla="*/ 416 w 1234"/>
                <a:gd name="T57" fmla="*/ 968 h 1088"/>
                <a:gd name="T58" fmla="*/ 600 w 1234"/>
                <a:gd name="T59" fmla="*/ 1083 h 1088"/>
                <a:gd name="T60" fmla="*/ 617 w 1234"/>
                <a:gd name="T61" fmla="*/ 1088 h 1088"/>
                <a:gd name="T62" fmla="*/ 634 w 1234"/>
                <a:gd name="T63" fmla="*/ 1083 h 1088"/>
                <a:gd name="T64" fmla="*/ 1130 w 1234"/>
                <a:gd name="T65" fmla="*/ 660 h 1088"/>
                <a:gd name="T66" fmla="*/ 1208 w 1234"/>
                <a:gd name="T67" fmla="*/ 272 h 10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234" h="1088">
                  <a:moveTo>
                    <a:pt x="1208" y="272"/>
                  </a:moveTo>
                  <a:cubicBezTo>
                    <a:pt x="1167" y="112"/>
                    <a:pt x="1032" y="0"/>
                    <a:pt x="879" y="0"/>
                  </a:cubicBezTo>
                  <a:cubicBezTo>
                    <a:pt x="778" y="0"/>
                    <a:pt x="686" y="49"/>
                    <a:pt x="617" y="139"/>
                  </a:cubicBezTo>
                  <a:cubicBezTo>
                    <a:pt x="548" y="49"/>
                    <a:pt x="456" y="0"/>
                    <a:pt x="355" y="0"/>
                  </a:cubicBezTo>
                  <a:cubicBezTo>
                    <a:pt x="202" y="0"/>
                    <a:pt x="67" y="112"/>
                    <a:pt x="26" y="272"/>
                  </a:cubicBezTo>
                  <a:cubicBezTo>
                    <a:pt x="4" y="357"/>
                    <a:pt x="0" y="495"/>
                    <a:pt x="104" y="660"/>
                  </a:cubicBezTo>
                  <a:cubicBezTo>
                    <a:pt x="133" y="707"/>
                    <a:pt x="172" y="754"/>
                    <a:pt x="215" y="799"/>
                  </a:cubicBezTo>
                  <a:cubicBezTo>
                    <a:pt x="217" y="801"/>
                    <a:pt x="219" y="803"/>
                    <a:pt x="221" y="804"/>
                  </a:cubicBezTo>
                  <a:cubicBezTo>
                    <a:pt x="221" y="805"/>
                    <a:pt x="222" y="806"/>
                    <a:pt x="223" y="807"/>
                  </a:cubicBezTo>
                  <a:cubicBezTo>
                    <a:pt x="223" y="807"/>
                    <a:pt x="223" y="807"/>
                    <a:pt x="223" y="807"/>
                  </a:cubicBezTo>
                  <a:cubicBezTo>
                    <a:pt x="251" y="836"/>
                    <a:pt x="272" y="854"/>
                    <a:pt x="274" y="856"/>
                  </a:cubicBezTo>
                  <a:cubicBezTo>
                    <a:pt x="281" y="862"/>
                    <a:pt x="288" y="864"/>
                    <a:pt x="296" y="864"/>
                  </a:cubicBezTo>
                  <a:cubicBezTo>
                    <a:pt x="306" y="864"/>
                    <a:pt x="315" y="860"/>
                    <a:pt x="322" y="852"/>
                  </a:cubicBezTo>
                  <a:cubicBezTo>
                    <a:pt x="334" y="838"/>
                    <a:pt x="332" y="814"/>
                    <a:pt x="318" y="802"/>
                  </a:cubicBezTo>
                  <a:cubicBezTo>
                    <a:pt x="317" y="801"/>
                    <a:pt x="280" y="769"/>
                    <a:pt x="236" y="720"/>
                  </a:cubicBezTo>
                  <a:cubicBezTo>
                    <a:pt x="61" y="518"/>
                    <a:pt x="79" y="351"/>
                    <a:pt x="95" y="289"/>
                  </a:cubicBezTo>
                  <a:cubicBezTo>
                    <a:pt x="128" y="161"/>
                    <a:pt x="235" y="71"/>
                    <a:pt x="355" y="71"/>
                  </a:cubicBezTo>
                  <a:cubicBezTo>
                    <a:pt x="446" y="71"/>
                    <a:pt x="528" y="124"/>
                    <a:pt x="586" y="221"/>
                  </a:cubicBezTo>
                  <a:cubicBezTo>
                    <a:pt x="593" y="231"/>
                    <a:pt x="604" y="238"/>
                    <a:pt x="617" y="238"/>
                  </a:cubicBezTo>
                  <a:cubicBezTo>
                    <a:pt x="617" y="238"/>
                    <a:pt x="617" y="238"/>
                    <a:pt x="617" y="238"/>
                  </a:cubicBezTo>
                  <a:cubicBezTo>
                    <a:pt x="629" y="238"/>
                    <a:pt x="641" y="231"/>
                    <a:pt x="647" y="221"/>
                  </a:cubicBezTo>
                  <a:cubicBezTo>
                    <a:pt x="706" y="124"/>
                    <a:pt x="788" y="71"/>
                    <a:pt x="879" y="71"/>
                  </a:cubicBezTo>
                  <a:cubicBezTo>
                    <a:pt x="999" y="71"/>
                    <a:pt x="1106" y="161"/>
                    <a:pt x="1139" y="289"/>
                  </a:cubicBezTo>
                  <a:cubicBezTo>
                    <a:pt x="1162" y="378"/>
                    <a:pt x="1191" y="692"/>
                    <a:pt x="617" y="1011"/>
                  </a:cubicBezTo>
                  <a:cubicBezTo>
                    <a:pt x="583" y="992"/>
                    <a:pt x="551" y="974"/>
                    <a:pt x="522" y="955"/>
                  </a:cubicBezTo>
                  <a:cubicBezTo>
                    <a:pt x="457" y="915"/>
                    <a:pt x="408" y="877"/>
                    <a:pt x="407" y="877"/>
                  </a:cubicBezTo>
                  <a:cubicBezTo>
                    <a:pt x="392" y="865"/>
                    <a:pt x="370" y="868"/>
                    <a:pt x="359" y="883"/>
                  </a:cubicBezTo>
                  <a:cubicBezTo>
                    <a:pt x="348" y="898"/>
                    <a:pt x="351" y="920"/>
                    <a:pt x="366" y="931"/>
                  </a:cubicBezTo>
                  <a:cubicBezTo>
                    <a:pt x="368" y="932"/>
                    <a:pt x="387" y="947"/>
                    <a:pt x="416" y="968"/>
                  </a:cubicBezTo>
                  <a:cubicBezTo>
                    <a:pt x="472" y="1009"/>
                    <a:pt x="527" y="1043"/>
                    <a:pt x="600" y="1083"/>
                  </a:cubicBezTo>
                  <a:cubicBezTo>
                    <a:pt x="605" y="1086"/>
                    <a:pt x="611" y="1088"/>
                    <a:pt x="617" y="1088"/>
                  </a:cubicBezTo>
                  <a:cubicBezTo>
                    <a:pt x="623" y="1088"/>
                    <a:pt x="629" y="1086"/>
                    <a:pt x="634" y="1083"/>
                  </a:cubicBezTo>
                  <a:cubicBezTo>
                    <a:pt x="867" y="956"/>
                    <a:pt x="1034" y="814"/>
                    <a:pt x="1130" y="660"/>
                  </a:cubicBezTo>
                  <a:cubicBezTo>
                    <a:pt x="1234" y="495"/>
                    <a:pt x="1230" y="357"/>
                    <a:pt x="1208" y="27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" name="Freeform 9">
              <a:extLst>
                <a:ext uri="{FF2B5EF4-FFF2-40B4-BE49-F238E27FC236}">
                  <a16:creationId xmlns:a16="http://schemas.microsoft.com/office/drawing/2014/main" id="{678CABB2-47F4-4D47-AA93-124E06FE37B9}"/>
                </a:ext>
              </a:extLst>
            </p:cNvPr>
            <p:cNvSpPr>
              <a:spLocks/>
            </p:cNvSpPr>
            <p:nvPr/>
          </p:nvSpPr>
          <p:spPr bwMode="auto">
            <a:xfrm>
              <a:off x="13336290" y="1811348"/>
              <a:ext cx="143169" cy="184926"/>
            </a:xfrm>
            <a:custGeom>
              <a:avLst/>
              <a:gdLst>
                <a:gd name="T0" fmla="*/ 568 w 572"/>
                <a:gd name="T1" fmla="*/ 317 h 739"/>
                <a:gd name="T2" fmla="*/ 568 w 572"/>
                <a:gd name="T3" fmla="*/ 315 h 739"/>
                <a:gd name="T4" fmla="*/ 568 w 572"/>
                <a:gd name="T5" fmla="*/ 311 h 739"/>
                <a:gd name="T6" fmla="*/ 520 w 572"/>
                <a:gd name="T7" fmla="*/ 138 h 739"/>
                <a:gd name="T8" fmla="*/ 340 w 572"/>
                <a:gd name="T9" fmla="*/ 2 h 739"/>
                <a:gd name="T10" fmla="*/ 311 w 572"/>
                <a:gd name="T11" fmla="*/ 0 h 739"/>
                <a:gd name="T12" fmla="*/ 13 w 572"/>
                <a:gd name="T13" fmla="*/ 332 h 739"/>
                <a:gd name="T14" fmla="*/ 55 w 572"/>
                <a:gd name="T15" fmla="*/ 598 h 739"/>
                <a:gd name="T16" fmla="*/ 238 w 572"/>
                <a:gd name="T17" fmla="*/ 737 h 739"/>
                <a:gd name="T18" fmla="*/ 267 w 572"/>
                <a:gd name="T19" fmla="*/ 739 h 739"/>
                <a:gd name="T20" fmla="*/ 449 w 572"/>
                <a:gd name="T21" fmla="*/ 653 h 739"/>
                <a:gd name="T22" fmla="*/ 526 w 572"/>
                <a:gd name="T23" fmla="*/ 537 h 739"/>
                <a:gd name="T24" fmla="*/ 506 w 572"/>
                <a:gd name="T25" fmla="*/ 492 h 739"/>
                <a:gd name="T26" fmla="*/ 461 w 572"/>
                <a:gd name="T27" fmla="*/ 512 h 739"/>
                <a:gd name="T28" fmla="*/ 452 w 572"/>
                <a:gd name="T29" fmla="*/ 531 h 739"/>
                <a:gd name="T30" fmla="*/ 452 w 572"/>
                <a:gd name="T31" fmla="*/ 531 h 739"/>
                <a:gd name="T32" fmla="*/ 267 w 572"/>
                <a:gd name="T33" fmla="*/ 668 h 739"/>
                <a:gd name="T34" fmla="*/ 248 w 572"/>
                <a:gd name="T35" fmla="*/ 667 h 739"/>
                <a:gd name="T36" fmla="*/ 118 w 572"/>
                <a:gd name="T37" fmla="*/ 564 h 739"/>
                <a:gd name="T38" fmla="*/ 84 w 572"/>
                <a:gd name="T39" fmla="*/ 342 h 739"/>
                <a:gd name="T40" fmla="*/ 311 w 572"/>
                <a:gd name="T41" fmla="*/ 72 h 739"/>
                <a:gd name="T42" fmla="*/ 330 w 572"/>
                <a:gd name="T43" fmla="*/ 73 h 739"/>
                <a:gd name="T44" fmla="*/ 457 w 572"/>
                <a:gd name="T45" fmla="*/ 172 h 739"/>
                <a:gd name="T46" fmla="*/ 497 w 572"/>
                <a:gd name="T47" fmla="*/ 342 h 739"/>
                <a:gd name="T48" fmla="*/ 491 w 572"/>
                <a:gd name="T49" fmla="*/ 406 h 739"/>
                <a:gd name="T50" fmla="*/ 517 w 572"/>
                <a:gd name="T51" fmla="*/ 449 h 739"/>
                <a:gd name="T52" fmla="*/ 526 w 572"/>
                <a:gd name="T53" fmla="*/ 450 h 739"/>
                <a:gd name="T54" fmla="*/ 560 w 572"/>
                <a:gd name="T55" fmla="*/ 423 h 739"/>
                <a:gd name="T56" fmla="*/ 568 w 572"/>
                <a:gd name="T57" fmla="*/ 317 h 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572" h="739">
                  <a:moveTo>
                    <a:pt x="568" y="317"/>
                  </a:moveTo>
                  <a:cubicBezTo>
                    <a:pt x="568" y="316"/>
                    <a:pt x="568" y="316"/>
                    <a:pt x="568" y="315"/>
                  </a:cubicBezTo>
                  <a:cubicBezTo>
                    <a:pt x="568" y="314"/>
                    <a:pt x="568" y="312"/>
                    <a:pt x="568" y="311"/>
                  </a:cubicBezTo>
                  <a:cubicBezTo>
                    <a:pt x="564" y="248"/>
                    <a:pt x="548" y="189"/>
                    <a:pt x="520" y="138"/>
                  </a:cubicBezTo>
                  <a:cubicBezTo>
                    <a:pt x="477" y="61"/>
                    <a:pt x="413" y="12"/>
                    <a:pt x="340" y="2"/>
                  </a:cubicBezTo>
                  <a:cubicBezTo>
                    <a:pt x="330" y="1"/>
                    <a:pt x="320" y="0"/>
                    <a:pt x="311" y="0"/>
                  </a:cubicBezTo>
                  <a:cubicBezTo>
                    <a:pt x="170" y="0"/>
                    <a:pt x="39" y="146"/>
                    <a:pt x="13" y="332"/>
                  </a:cubicBezTo>
                  <a:cubicBezTo>
                    <a:pt x="0" y="428"/>
                    <a:pt x="15" y="522"/>
                    <a:pt x="55" y="598"/>
                  </a:cubicBezTo>
                  <a:cubicBezTo>
                    <a:pt x="97" y="677"/>
                    <a:pt x="162" y="727"/>
                    <a:pt x="238" y="737"/>
                  </a:cubicBezTo>
                  <a:cubicBezTo>
                    <a:pt x="247" y="739"/>
                    <a:pt x="257" y="739"/>
                    <a:pt x="267" y="739"/>
                  </a:cubicBezTo>
                  <a:cubicBezTo>
                    <a:pt x="333" y="739"/>
                    <a:pt x="397" y="707"/>
                    <a:pt x="449" y="653"/>
                  </a:cubicBezTo>
                  <a:cubicBezTo>
                    <a:pt x="502" y="601"/>
                    <a:pt x="525" y="540"/>
                    <a:pt x="526" y="537"/>
                  </a:cubicBezTo>
                  <a:cubicBezTo>
                    <a:pt x="533" y="519"/>
                    <a:pt x="524" y="499"/>
                    <a:pt x="506" y="492"/>
                  </a:cubicBezTo>
                  <a:cubicBezTo>
                    <a:pt x="488" y="485"/>
                    <a:pt x="468" y="494"/>
                    <a:pt x="461" y="512"/>
                  </a:cubicBezTo>
                  <a:cubicBezTo>
                    <a:pt x="461" y="513"/>
                    <a:pt x="457" y="520"/>
                    <a:pt x="452" y="531"/>
                  </a:cubicBezTo>
                  <a:cubicBezTo>
                    <a:pt x="452" y="531"/>
                    <a:pt x="452" y="531"/>
                    <a:pt x="452" y="531"/>
                  </a:cubicBezTo>
                  <a:cubicBezTo>
                    <a:pt x="408" y="613"/>
                    <a:pt x="339" y="668"/>
                    <a:pt x="267" y="668"/>
                  </a:cubicBezTo>
                  <a:cubicBezTo>
                    <a:pt x="260" y="668"/>
                    <a:pt x="254" y="668"/>
                    <a:pt x="248" y="667"/>
                  </a:cubicBezTo>
                  <a:cubicBezTo>
                    <a:pt x="195" y="659"/>
                    <a:pt x="149" y="623"/>
                    <a:pt x="118" y="564"/>
                  </a:cubicBezTo>
                  <a:cubicBezTo>
                    <a:pt x="85" y="502"/>
                    <a:pt x="73" y="423"/>
                    <a:pt x="84" y="342"/>
                  </a:cubicBezTo>
                  <a:cubicBezTo>
                    <a:pt x="105" y="193"/>
                    <a:pt x="206" y="72"/>
                    <a:pt x="311" y="72"/>
                  </a:cubicBezTo>
                  <a:cubicBezTo>
                    <a:pt x="317" y="72"/>
                    <a:pt x="323" y="72"/>
                    <a:pt x="330" y="73"/>
                  </a:cubicBezTo>
                  <a:cubicBezTo>
                    <a:pt x="381" y="80"/>
                    <a:pt x="426" y="115"/>
                    <a:pt x="457" y="172"/>
                  </a:cubicBezTo>
                  <a:cubicBezTo>
                    <a:pt x="484" y="221"/>
                    <a:pt x="498" y="280"/>
                    <a:pt x="497" y="342"/>
                  </a:cubicBezTo>
                  <a:cubicBezTo>
                    <a:pt x="497" y="380"/>
                    <a:pt x="491" y="405"/>
                    <a:pt x="491" y="406"/>
                  </a:cubicBezTo>
                  <a:cubicBezTo>
                    <a:pt x="487" y="425"/>
                    <a:pt x="498" y="445"/>
                    <a:pt x="517" y="449"/>
                  </a:cubicBezTo>
                  <a:cubicBezTo>
                    <a:pt x="520" y="450"/>
                    <a:pt x="523" y="450"/>
                    <a:pt x="526" y="450"/>
                  </a:cubicBezTo>
                  <a:cubicBezTo>
                    <a:pt x="541" y="450"/>
                    <a:pt x="554" y="439"/>
                    <a:pt x="560" y="423"/>
                  </a:cubicBezTo>
                  <a:cubicBezTo>
                    <a:pt x="562" y="415"/>
                    <a:pt x="572" y="374"/>
                    <a:pt x="568" y="31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53DD698C-B604-4E4E-9861-1D1594E8BEBB}"/>
              </a:ext>
            </a:extLst>
          </p:cNvPr>
          <p:cNvGrpSpPr/>
          <p:nvPr/>
        </p:nvGrpSpPr>
        <p:grpSpPr>
          <a:xfrm rot="1497985">
            <a:off x="10765274" y="1653875"/>
            <a:ext cx="454475" cy="382942"/>
            <a:chOff x="13055918" y="1811348"/>
            <a:chExt cx="547962" cy="493420"/>
          </a:xfrm>
        </p:grpSpPr>
        <p:sp>
          <p:nvSpPr>
            <p:cNvPr id="38" name="Freeform 5">
              <a:extLst>
                <a:ext uri="{FF2B5EF4-FFF2-40B4-BE49-F238E27FC236}">
                  <a16:creationId xmlns:a16="http://schemas.microsoft.com/office/drawing/2014/main" id="{A7F662E2-B808-49EA-85C5-024585AF03D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173521" y="1811348"/>
              <a:ext cx="144021" cy="184926"/>
            </a:xfrm>
            <a:custGeom>
              <a:avLst/>
              <a:gdLst>
                <a:gd name="T0" fmla="*/ 310 w 577"/>
                <a:gd name="T1" fmla="*/ 739 h 739"/>
                <a:gd name="T2" fmla="*/ 339 w 577"/>
                <a:gd name="T3" fmla="*/ 737 h 739"/>
                <a:gd name="T4" fmla="*/ 522 w 577"/>
                <a:gd name="T5" fmla="*/ 598 h 739"/>
                <a:gd name="T6" fmla="*/ 564 w 577"/>
                <a:gd name="T7" fmla="*/ 332 h 739"/>
                <a:gd name="T8" fmla="*/ 266 w 577"/>
                <a:gd name="T9" fmla="*/ 0 h 739"/>
                <a:gd name="T10" fmla="*/ 238 w 577"/>
                <a:gd name="T11" fmla="*/ 2 h 739"/>
                <a:gd name="T12" fmla="*/ 57 w 577"/>
                <a:gd name="T13" fmla="*/ 138 h 739"/>
                <a:gd name="T14" fmla="*/ 13 w 577"/>
                <a:gd name="T15" fmla="*/ 408 h 739"/>
                <a:gd name="T16" fmla="*/ 310 w 577"/>
                <a:gd name="T17" fmla="*/ 739 h 739"/>
                <a:gd name="T18" fmla="*/ 120 w 577"/>
                <a:gd name="T19" fmla="*/ 172 h 739"/>
                <a:gd name="T20" fmla="*/ 247 w 577"/>
                <a:gd name="T21" fmla="*/ 73 h 739"/>
                <a:gd name="T22" fmla="*/ 266 w 577"/>
                <a:gd name="T23" fmla="*/ 72 h 739"/>
                <a:gd name="T24" fmla="*/ 493 w 577"/>
                <a:gd name="T25" fmla="*/ 342 h 739"/>
                <a:gd name="T26" fmla="*/ 459 w 577"/>
                <a:gd name="T27" fmla="*/ 564 h 739"/>
                <a:gd name="T28" fmla="*/ 329 w 577"/>
                <a:gd name="T29" fmla="*/ 667 h 739"/>
                <a:gd name="T30" fmla="*/ 310 w 577"/>
                <a:gd name="T31" fmla="*/ 668 h 739"/>
                <a:gd name="T32" fmla="*/ 84 w 577"/>
                <a:gd name="T33" fmla="*/ 398 h 739"/>
                <a:gd name="T34" fmla="*/ 120 w 577"/>
                <a:gd name="T35" fmla="*/ 172 h 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77" h="739">
                  <a:moveTo>
                    <a:pt x="310" y="739"/>
                  </a:moveTo>
                  <a:cubicBezTo>
                    <a:pt x="320" y="739"/>
                    <a:pt x="330" y="739"/>
                    <a:pt x="339" y="737"/>
                  </a:cubicBezTo>
                  <a:cubicBezTo>
                    <a:pt x="415" y="727"/>
                    <a:pt x="480" y="677"/>
                    <a:pt x="522" y="598"/>
                  </a:cubicBezTo>
                  <a:cubicBezTo>
                    <a:pt x="562" y="522"/>
                    <a:pt x="577" y="428"/>
                    <a:pt x="564" y="332"/>
                  </a:cubicBezTo>
                  <a:cubicBezTo>
                    <a:pt x="538" y="146"/>
                    <a:pt x="407" y="0"/>
                    <a:pt x="266" y="0"/>
                  </a:cubicBezTo>
                  <a:cubicBezTo>
                    <a:pt x="257" y="0"/>
                    <a:pt x="247" y="1"/>
                    <a:pt x="238" y="2"/>
                  </a:cubicBezTo>
                  <a:cubicBezTo>
                    <a:pt x="164" y="13"/>
                    <a:pt x="100" y="61"/>
                    <a:pt x="57" y="138"/>
                  </a:cubicBezTo>
                  <a:cubicBezTo>
                    <a:pt x="15" y="214"/>
                    <a:pt x="0" y="310"/>
                    <a:pt x="13" y="408"/>
                  </a:cubicBezTo>
                  <a:cubicBezTo>
                    <a:pt x="39" y="594"/>
                    <a:pt x="169" y="739"/>
                    <a:pt x="310" y="739"/>
                  </a:cubicBezTo>
                  <a:close/>
                  <a:moveTo>
                    <a:pt x="120" y="172"/>
                  </a:moveTo>
                  <a:cubicBezTo>
                    <a:pt x="151" y="115"/>
                    <a:pt x="196" y="80"/>
                    <a:pt x="247" y="73"/>
                  </a:cubicBezTo>
                  <a:cubicBezTo>
                    <a:pt x="254" y="72"/>
                    <a:pt x="260" y="72"/>
                    <a:pt x="266" y="72"/>
                  </a:cubicBezTo>
                  <a:cubicBezTo>
                    <a:pt x="371" y="72"/>
                    <a:pt x="472" y="193"/>
                    <a:pt x="493" y="342"/>
                  </a:cubicBezTo>
                  <a:cubicBezTo>
                    <a:pt x="504" y="423"/>
                    <a:pt x="492" y="502"/>
                    <a:pt x="459" y="564"/>
                  </a:cubicBezTo>
                  <a:cubicBezTo>
                    <a:pt x="428" y="623"/>
                    <a:pt x="382" y="659"/>
                    <a:pt x="329" y="667"/>
                  </a:cubicBezTo>
                  <a:cubicBezTo>
                    <a:pt x="323" y="668"/>
                    <a:pt x="317" y="668"/>
                    <a:pt x="310" y="668"/>
                  </a:cubicBezTo>
                  <a:cubicBezTo>
                    <a:pt x="206" y="668"/>
                    <a:pt x="104" y="547"/>
                    <a:pt x="84" y="398"/>
                  </a:cubicBezTo>
                  <a:cubicBezTo>
                    <a:pt x="72" y="316"/>
                    <a:pt x="85" y="235"/>
                    <a:pt x="120" y="17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" name="Freeform 6">
              <a:extLst>
                <a:ext uri="{FF2B5EF4-FFF2-40B4-BE49-F238E27FC236}">
                  <a16:creationId xmlns:a16="http://schemas.microsoft.com/office/drawing/2014/main" id="{432EA21B-D064-4D3C-A727-C78295D6073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055918" y="1935768"/>
              <a:ext cx="121012" cy="143168"/>
            </a:xfrm>
            <a:custGeom>
              <a:avLst/>
              <a:gdLst>
                <a:gd name="T0" fmla="*/ 205 w 486"/>
                <a:gd name="T1" fmla="*/ 0 h 573"/>
                <a:gd name="T2" fmla="*/ 161 w 486"/>
                <a:gd name="T3" fmla="*/ 6 h 573"/>
                <a:gd name="T4" fmla="*/ 28 w 486"/>
                <a:gd name="T5" fmla="*/ 131 h 573"/>
                <a:gd name="T6" fmla="*/ 19 w 486"/>
                <a:gd name="T7" fmla="*/ 341 h 573"/>
                <a:gd name="T8" fmla="*/ 261 w 486"/>
                <a:gd name="T9" fmla="*/ 573 h 573"/>
                <a:gd name="T10" fmla="*/ 305 w 486"/>
                <a:gd name="T11" fmla="*/ 567 h 573"/>
                <a:gd name="T12" fmla="*/ 446 w 486"/>
                <a:gd name="T13" fmla="*/ 232 h 573"/>
                <a:gd name="T14" fmla="*/ 205 w 486"/>
                <a:gd name="T15" fmla="*/ 0 h 573"/>
                <a:gd name="T16" fmla="*/ 287 w 486"/>
                <a:gd name="T17" fmla="*/ 498 h 573"/>
                <a:gd name="T18" fmla="*/ 261 w 486"/>
                <a:gd name="T19" fmla="*/ 501 h 573"/>
                <a:gd name="T20" fmla="*/ 88 w 486"/>
                <a:gd name="T21" fmla="*/ 323 h 573"/>
                <a:gd name="T22" fmla="*/ 94 w 486"/>
                <a:gd name="T23" fmla="*/ 157 h 573"/>
                <a:gd name="T24" fmla="*/ 178 w 486"/>
                <a:gd name="T25" fmla="*/ 75 h 573"/>
                <a:gd name="T26" fmla="*/ 205 w 486"/>
                <a:gd name="T27" fmla="*/ 72 h 573"/>
                <a:gd name="T28" fmla="*/ 377 w 486"/>
                <a:gd name="T29" fmla="*/ 249 h 573"/>
                <a:gd name="T30" fmla="*/ 287 w 486"/>
                <a:gd name="T31" fmla="*/ 498 h 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86" h="573">
                  <a:moveTo>
                    <a:pt x="205" y="0"/>
                  </a:moveTo>
                  <a:cubicBezTo>
                    <a:pt x="190" y="0"/>
                    <a:pt x="175" y="2"/>
                    <a:pt x="161" y="6"/>
                  </a:cubicBezTo>
                  <a:cubicBezTo>
                    <a:pt x="101" y="21"/>
                    <a:pt x="54" y="66"/>
                    <a:pt x="28" y="131"/>
                  </a:cubicBezTo>
                  <a:cubicBezTo>
                    <a:pt x="3" y="193"/>
                    <a:pt x="0" y="267"/>
                    <a:pt x="19" y="341"/>
                  </a:cubicBezTo>
                  <a:cubicBezTo>
                    <a:pt x="54" y="477"/>
                    <a:pt x="154" y="573"/>
                    <a:pt x="261" y="573"/>
                  </a:cubicBezTo>
                  <a:cubicBezTo>
                    <a:pt x="275" y="573"/>
                    <a:pt x="290" y="571"/>
                    <a:pt x="305" y="567"/>
                  </a:cubicBezTo>
                  <a:cubicBezTo>
                    <a:pt x="424" y="536"/>
                    <a:pt x="486" y="389"/>
                    <a:pt x="446" y="232"/>
                  </a:cubicBezTo>
                  <a:cubicBezTo>
                    <a:pt x="411" y="95"/>
                    <a:pt x="312" y="0"/>
                    <a:pt x="205" y="0"/>
                  </a:cubicBezTo>
                  <a:close/>
                  <a:moveTo>
                    <a:pt x="287" y="498"/>
                  </a:moveTo>
                  <a:cubicBezTo>
                    <a:pt x="278" y="500"/>
                    <a:pt x="270" y="501"/>
                    <a:pt x="261" y="501"/>
                  </a:cubicBezTo>
                  <a:cubicBezTo>
                    <a:pt x="186" y="501"/>
                    <a:pt x="115" y="428"/>
                    <a:pt x="88" y="323"/>
                  </a:cubicBezTo>
                  <a:cubicBezTo>
                    <a:pt x="73" y="264"/>
                    <a:pt x="75" y="205"/>
                    <a:pt x="94" y="157"/>
                  </a:cubicBezTo>
                  <a:cubicBezTo>
                    <a:pt x="111" y="114"/>
                    <a:pt x="141" y="84"/>
                    <a:pt x="178" y="75"/>
                  </a:cubicBezTo>
                  <a:cubicBezTo>
                    <a:pt x="187" y="73"/>
                    <a:pt x="196" y="72"/>
                    <a:pt x="205" y="72"/>
                  </a:cubicBezTo>
                  <a:cubicBezTo>
                    <a:pt x="279" y="72"/>
                    <a:pt x="350" y="145"/>
                    <a:pt x="377" y="249"/>
                  </a:cubicBezTo>
                  <a:cubicBezTo>
                    <a:pt x="408" y="368"/>
                    <a:pt x="368" y="477"/>
                    <a:pt x="287" y="49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" name="Freeform 7">
              <a:extLst>
                <a:ext uri="{FF2B5EF4-FFF2-40B4-BE49-F238E27FC236}">
                  <a16:creationId xmlns:a16="http://schemas.microsoft.com/office/drawing/2014/main" id="{F3AF2224-3085-4369-8508-BA404C0CFAA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476903" y="1935768"/>
              <a:ext cx="126977" cy="143168"/>
            </a:xfrm>
            <a:custGeom>
              <a:avLst/>
              <a:gdLst>
                <a:gd name="T0" fmla="*/ 325 w 507"/>
                <a:gd name="T1" fmla="*/ 6 h 573"/>
                <a:gd name="T2" fmla="*/ 281 w 507"/>
                <a:gd name="T3" fmla="*/ 0 h 573"/>
                <a:gd name="T4" fmla="*/ 40 w 507"/>
                <a:gd name="T5" fmla="*/ 232 h 573"/>
                <a:gd name="T6" fmla="*/ 182 w 507"/>
                <a:gd name="T7" fmla="*/ 567 h 573"/>
                <a:gd name="T8" fmla="*/ 225 w 507"/>
                <a:gd name="T9" fmla="*/ 573 h 573"/>
                <a:gd name="T10" fmla="*/ 226 w 507"/>
                <a:gd name="T11" fmla="*/ 573 h 573"/>
                <a:gd name="T12" fmla="*/ 467 w 507"/>
                <a:gd name="T13" fmla="*/ 341 h 573"/>
                <a:gd name="T14" fmla="*/ 325 w 507"/>
                <a:gd name="T15" fmla="*/ 6 h 573"/>
                <a:gd name="T16" fmla="*/ 398 w 507"/>
                <a:gd name="T17" fmla="*/ 324 h 573"/>
                <a:gd name="T18" fmla="*/ 226 w 507"/>
                <a:gd name="T19" fmla="*/ 501 h 573"/>
                <a:gd name="T20" fmla="*/ 225 w 507"/>
                <a:gd name="T21" fmla="*/ 501 h 573"/>
                <a:gd name="T22" fmla="*/ 199 w 507"/>
                <a:gd name="T23" fmla="*/ 498 h 573"/>
                <a:gd name="T24" fmla="*/ 109 w 507"/>
                <a:gd name="T25" fmla="*/ 249 h 573"/>
                <a:gd name="T26" fmla="*/ 281 w 507"/>
                <a:gd name="T27" fmla="*/ 72 h 573"/>
                <a:gd name="T28" fmla="*/ 308 w 507"/>
                <a:gd name="T29" fmla="*/ 75 h 573"/>
                <a:gd name="T30" fmla="*/ 398 w 507"/>
                <a:gd name="T31" fmla="*/ 324 h 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07" h="573">
                  <a:moveTo>
                    <a:pt x="325" y="6"/>
                  </a:moveTo>
                  <a:cubicBezTo>
                    <a:pt x="311" y="2"/>
                    <a:pt x="296" y="0"/>
                    <a:pt x="281" y="0"/>
                  </a:cubicBezTo>
                  <a:cubicBezTo>
                    <a:pt x="174" y="0"/>
                    <a:pt x="75" y="95"/>
                    <a:pt x="40" y="232"/>
                  </a:cubicBezTo>
                  <a:cubicBezTo>
                    <a:pt x="0" y="389"/>
                    <a:pt x="62" y="536"/>
                    <a:pt x="182" y="567"/>
                  </a:cubicBezTo>
                  <a:cubicBezTo>
                    <a:pt x="196" y="571"/>
                    <a:pt x="211" y="573"/>
                    <a:pt x="225" y="573"/>
                  </a:cubicBezTo>
                  <a:cubicBezTo>
                    <a:pt x="225" y="573"/>
                    <a:pt x="226" y="573"/>
                    <a:pt x="226" y="573"/>
                  </a:cubicBezTo>
                  <a:cubicBezTo>
                    <a:pt x="333" y="573"/>
                    <a:pt x="432" y="477"/>
                    <a:pt x="467" y="341"/>
                  </a:cubicBezTo>
                  <a:cubicBezTo>
                    <a:pt x="507" y="184"/>
                    <a:pt x="445" y="37"/>
                    <a:pt x="325" y="6"/>
                  </a:cubicBezTo>
                  <a:close/>
                  <a:moveTo>
                    <a:pt x="398" y="324"/>
                  </a:moveTo>
                  <a:cubicBezTo>
                    <a:pt x="371" y="428"/>
                    <a:pt x="300" y="501"/>
                    <a:pt x="226" y="501"/>
                  </a:cubicBezTo>
                  <a:cubicBezTo>
                    <a:pt x="225" y="501"/>
                    <a:pt x="225" y="501"/>
                    <a:pt x="225" y="501"/>
                  </a:cubicBezTo>
                  <a:cubicBezTo>
                    <a:pt x="217" y="501"/>
                    <a:pt x="208" y="500"/>
                    <a:pt x="199" y="498"/>
                  </a:cubicBezTo>
                  <a:cubicBezTo>
                    <a:pt x="118" y="477"/>
                    <a:pt x="79" y="368"/>
                    <a:pt x="109" y="249"/>
                  </a:cubicBezTo>
                  <a:cubicBezTo>
                    <a:pt x="136" y="145"/>
                    <a:pt x="207" y="72"/>
                    <a:pt x="281" y="72"/>
                  </a:cubicBezTo>
                  <a:cubicBezTo>
                    <a:pt x="290" y="72"/>
                    <a:pt x="299" y="73"/>
                    <a:pt x="308" y="75"/>
                  </a:cubicBezTo>
                  <a:cubicBezTo>
                    <a:pt x="389" y="96"/>
                    <a:pt x="428" y="205"/>
                    <a:pt x="398" y="32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" name="Freeform 8">
              <a:extLst>
                <a:ext uri="{FF2B5EF4-FFF2-40B4-BE49-F238E27FC236}">
                  <a16:creationId xmlns:a16="http://schemas.microsoft.com/office/drawing/2014/main" id="{7F7883C4-8BD6-454B-965F-4EF3A87735C5}"/>
                </a:ext>
              </a:extLst>
            </p:cNvPr>
            <p:cNvSpPr>
              <a:spLocks/>
            </p:cNvSpPr>
            <p:nvPr/>
          </p:nvSpPr>
          <p:spPr bwMode="auto">
            <a:xfrm>
              <a:off x="13172669" y="2032918"/>
              <a:ext cx="308495" cy="271850"/>
            </a:xfrm>
            <a:custGeom>
              <a:avLst/>
              <a:gdLst>
                <a:gd name="T0" fmla="*/ 1208 w 1234"/>
                <a:gd name="T1" fmla="*/ 272 h 1088"/>
                <a:gd name="T2" fmla="*/ 879 w 1234"/>
                <a:gd name="T3" fmla="*/ 0 h 1088"/>
                <a:gd name="T4" fmla="*/ 617 w 1234"/>
                <a:gd name="T5" fmla="*/ 139 h 1088"/>
                <a:gd name="T6" fmla="*/ 355 w 1234"/>
                <a:gd name="T7" fmla="*/ 0 h 1088"/>
                <a:gd name="T8" fmla="*/ 26 w 1234"/>
                <a:gd name="T9" fmla="*/ 272 h 1088"/>
                <a:gd name="T10" fmla="*/ 104 w 1234"/>
                <a:gd name="T11" fmla="*/ 660 h 1088"/>
                <a:gd name="T12" fmla="*/ 215 w 1234"/>
                <a:gd name="T13" fmla="*/ 799 h 1088"/>
                <a:gd name="T14" fmla="*/ 221 w 1234"/>
                <a:gd name="T15" fmla="*/ 804 h 1088"/>
                <a:gd name="T16" fmla="*/ 223 w 1234"/>
                <a:gd name="T17" fmla="*/ 807 h 1088"/>
                <a:gd name="T18" fmla="*/ 223 w 1234"/>
                <a:gd name="T19" fmla="*/ 807 h 1088"/>
                <a:gd name="T20" fmla="*/ 274 w 1234"/>
                <a:gd name="T21" fmla="*/ 856 h 1088"/>
                <a:gd name="T22" fmla="*/ 296 w 1234"/>
                <a:gd name="T23" fmla="*/ 864 h 1088"/>
                <a:gd name="T24" fmla="*/ 322 w 1234"/>
                <a:gd name="T25" fmla="*/ 852 h 1088"/>
                <a:gd name="T26" fmla="*/ 318 w 1234"/>
                <a:gd name="T27" fmla="*/ 802 h 1088"/>
                <a:gd name="T28" fmla="*/ 236 w 1234"/>
                <a:gd name="T29" fmla="*/ 720 h 1088"/>
                <a:gd name="T30" fmla="*/ 95 w 1234"/>
                <a:gd name="T31" fmla="*/ 289 h 1088"/>
                <a:gd name="T32" fmla="*/ 355 w 1234"/>
                <a:gd name="T33" fmla="*/ 71 h 1088"/>
                <a:gd name="T34" fmla="*/ 586 w 1234"/>
                <a:gd name="T35" fmla="*/ 221 h 1088"/>
                <a:gd name="T36" fmla="*/ 617 w 1234"/>
                <a:gd name="T37" fmla="*/ 238 h 1088"/>
                <a:gd name="T38" fmla="*/ 617 w 1234"/>
                <a:gd name="T39" fmla="*/ 238 h 1088"/>
                <a:gd name="T40" fmla="*/ 647 w 1234"/>
                <a:gd name="T41" fmla="*/ 221 h 1088"/>
                <a:gd name="T42" fmla="*/ 879 w 1234"/>
                <a:gd name="T43" fmla="*/ 71 h 1088"/>
                <a:gd name="T44" fmla="*/ 1139 w 1234"/>
                <a:gd name="T45" fmla="*/ 289 h 1088"/>
                <a:gd name="T46" fmla="*/ 617 w 1234"/>
                <a:gd name="T47" fmla="*/ 1011 h 1088"/>
                <a:gd name="T48" fmla="*/ 522 w 1234"/>
                <a:gd name="T49" fmla="*/ 955 h 1088"/>
                <a:gd name="T50" fmla="*/ 407 w 1234"/>
                <a:gd name="T51" fmla="*/ 877 h 1088"/>
                <a:gd name="T52" fmla="*/ 359 w 1234"/>
                <a:gd name="T53" fmla="*/ 883 h 1088"/>
                <a:gd name="T54" fmla="*/ 366 w 1234"/>
                <a:gd name="T55" fmla="*/ 931 h 1088"/>
                <a:gd name="T56" fmla="*/ 416 w 1234"/>
                <a:gd name="T57" fmla="*/ 968 h 1088"/>
                <a:gd name="T58" fmla="*/ 600 w 1234"/>
                <a:gd name="T59" fmla="*/ 1083 h 1088"/>
                <a:gd name="T60" fmla="*/ 617 w 1234"/>
                <a:gd name="T61" fmla="*/ 1088 h 1088"/>
                <a:gd name="T62" fmla="*/ 634 w 1234"/>
                <a:gd name="T63" fmla="*/ 1083 h 1088"/>
                <a:gd name="T64" fmla="*/ 1130 w 1234"/>
                <a:gd name="T65" fmla="*/ 660 h 1088"/>
                <a:gd name="T66" fmla="*/ 1208 w 1234"/>
                <a:gd name="T67" fmla="*/ 272 h 10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234" h="1088">
                  <a:moveTo>
                    <a:pt x="1208" y="272"/>
                  </a:moveTo>
                  <a:cubicBezTo>
                    <a:pt x="1167" y="112"/>
                    <a:pt x="1032" y="0"/>
                    <a:pt x="879" y="0"/>
                  </a:cubicBezTo>
                  <a:cubicBezTo>
                    <a:pt x="778" y="0"/>
                    <a:pt x="686" y="49"/>
                    <a:pt x="617" y="139"/>
                  </a:cubicBezTo>
                  <a:cubicBezTo>
                    <a:pt x="548" y="49"/>
                    <a:pt x="456" y="0"/>
                    <a:pt x="355" y="0"/>
                  </a:cubicBezTo>
                  <a:cubicBezTo>
                    <a:pt x="202" y="0"/>
                    <a:pt x="67" y="112"/>
                    <a:pt x="26" y="272"/>
                  </a:cubicBezTo>
                  <a:cubicBezTo>
                    <a:pt x="4" y="357"/>
                    <a:pt x="0" y="495"/>
                    <a:pt x="104" y="660"/>
                  </a:cubicBezTo>
                  <a:cubicBezTo>
                    <a:pt x="133" y="707"/>
                    <a:pt x="172" y="754"/>
                    <a:pt x="215" y="799"/>
                  </a:cubicBezTo>
                  <a:cubicBezTo>
                    <a:pt x="217" y="801"/>
                    <a:pt x="219" y="803"/>
                    <a:pt x="221" y="804"/>
                  </a:cubicBezTo>
                  <a:cubicBezTo>
                    <a:pt x="221" y="805"/>
                    <a:pt x="222" y="806"/>
                    <a:pt x="223" y="807"/>
                  </a:cubicBezTo>
                  <a:cubicBezTo>
                    <a:pt x="223" y="807"/>
                    <a:pt x="223" y="807"/>
                    <a:pt x="223" y="807"/>
                  </a:cubicBezTo>
                  <a:cubicBezTo>
                    <a:pt x="251" y="836"/>
                    <a:pt x="272" y="854"/>
                    <a:pt x="274" y="856"/>
                  </a:cubicBezTo>
                  <a:cubicBezTo>
                    <a:pt x="281" y="862"/>
                    <a:pt x="288" y="864"/>
                    <a:pt x="296" y="864"/>
                  </a:cubicBezTo>
                  <a:cubicBezTo>
                    <a:pt x="306" y="864"/>
                    <a:pt x="315" y="860"/>
                    <a:pt x="322" y="852"/>
                  </a:cubicBezTo>
                  <a:cubicBezTo>
                    <a:pt x="334" y="838"/>
                    <a:pt x="332" y="814"/>
                    <a:pt x="318" y="802"/>
                  </a:cubicBezTo>
                  <a:cubicBezTo>
                    <a:pt x="317" y="801"/>
                    <a:pt x="280" y="769"/>
                    <a:pt x="236" y="720"/>
                  </a:cubicBezTo>
                  <a:cubicBezTo>
                    <a:pt x="61" y="518"/>
                    <a:pt x="79" y="351"/>
                    <a:pt x="95" y="289"/>
                  </a:cubicBezTo>
                  <a:cubicBezTo>
                    <a:pt x="128" y="161"/>
                    <a:pt x="235" y="71"/>
                    <a:pt x="355" y="71"/>
                  </a:cubicBezTo>
                  <a:cubicBezTo>
                    <a:pt x="446" y="71"/>
                    <a:pt x="528" y="124"/>
                    <a:pt x="586" y="221"/>
                  </a:cubicBezTo>
                  <a:cubicBezTo>
                    <a:pt x="593" y="231"/>
                    <a:pt x="604" y="238"/>
                    <a:pt x="617" y="238"/>
                  </a:cubicBezTo>
                  <a:cubicBezTo>
                    <a:pt x="617" y="238"/>
                    <a:pt x="617" y="238"/>
                    <a:pt x="617" y="238"/>
                  </a:cubicBezTo>
                  <a:cubicBezTo>
                    <a:pt x="629" y="238"/>
                    <a:pt x="641" y="231"/>
                    <a:pt x="647" y="221"/>
                  </a:cubicBezTo>
                  <a:cubicBezTo>
                    <a:pt x="706" y="124"/>
                    <a:pt x="788" y="71"/>
                    <a:pt x="879" y="71"/>
                  </a:cubicBezTo>
                  <a:cubicBezTo>
                    <a:pt x="999" y="71"/>
                    <a:pt x="1106" y="161"/>
                    <a:pt x="1139" y="289"/>
                  </a:cubicBezTo>
                  <a:cubicBezTo>
                    <a:pt x="1162" y="378"/>
                    <a:pt x="1191" y="692"/>
                    <a:pt x="617" y="1011"/>
                  </a:cubicBezTo>
                  <a:cubicBezTo>
                    <a:pt x="583" y="992"/>
                    <a:pt x="551" y="974"/>
                    <a:pt x="522" y="955"/>
                  </a:cubicBezTo>
                  <a:cubicBezTo>
                    <a:pt x="457" y="915"/>
                    <a:pt x="408" y="877"/>
                    <a:pt x="407" y="877"/>
                  </a:cubicBezTo>
                  <a:cubicBezTo>
                    <a:pt x="392" y="865"/>
                    <a:pt x="370" y="868"/>
                    <a:pt x="359" y="883"/>
                  </a:cubicBezTo>
                  <a:cubicBezTo>
                    <a:pt x="348" y="898"/>
                    <a:pt x="351" y="920"/>
                    <a:pt x="366" y="931"/>
                  </a:cubicBezTo>
                  <a:cubicBezTo>
                    <a:pt x="368" y="932"/>
                    <a:pt x="387" y="947"/>
                    <a:pt x="416" y="968"/>
                  </a:cubicBezTo>
                  <a:cubicBezTo>
                    <a:pt x="472" y="1009"/>
                    <a:pt x="527" y="1043"/>
                    <a:pt x="600" y="1083"/>
                  </a:cubicBezTo>
                  <a:cubicBezTo>
                    <a:pt x="605" y="1086"/>
                    <a:pt x="611" y="1088"/>
                    <a:pt x="617" y="1088"/>
                  </a:cubicBezTo>
                  <a:cubicBezTo>
                    <a:pt x="623" y="1088"/>
                    <a:pt x="629" y="1086"/>
                    <a:pt x="634" y="1083"/>
                  </a:cubicBezTo>
                  <a:cubicBezTo>
                    <a:pt x="867" y="956"/>
                    <a:pt x="1034" y="814"/>
                    <a:pt x="1130" y="660"/>
                  </a:cubicBezTo>
                  <a:cubicBezTo>
                    <a:pt x="1234" y="495"/>
                    <a:pt x="1230" y="357"/>
                    <a:pt x="1208" y="27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" name="Freeform 9">
              <a:extLst>
                <a:ext uri="{FF2B5EF4-FFF2-40B4-BE49-F238E27FC236}">
                  <a16:creationId xmlns:a16="http://schemas.microsoft.com/office/drawing/2014/main" id="{249D0529-7DD2-47CB-AF60-AE3505966EE1}"/>
                </a:ext>
              </a:extLst>
            </p:cNvPr>
            <p:cNvSpPr>
              <a:spLocks/>
            </p:cNvSpPr>
            <p:nvPr/>
          </p:nvSpPr>
          <p:spPr bwMode="auto">
            <a:xfrm>
              <a:off x="13336290" y="1811348"/>
              <a:ext cx="143169" cy="184926"/>
            </a:xfrm>
            <a:custGeom>
              <a:avLst/>
              <a:gdLst>
                <a:gd name="T0" fmla="*/ 568 w 572"/>
                <a:gd name="T1" fmla="*/ 317 h 739"/>
                <a:gd name="T2" fmla="*/ 568 w 572"/>
                <a:gd name="T3" fmla="*/ 315 h 739"/>
                <a:gd name="T4" fmla="*/ 568 w 572"/>
                <a:gd name="T5" fmla="*/ 311 h 739"/>
                <a:gd name="T6" fmla="*/ 520 w 572"/>
                <a:gd name="T7" fmla="*/ 138 h 739"/>
                <a:gd name="T8" fmla="*/ 340 w 572"/>
                <a:gd name="T9" fmla="*/ 2 h 739"/>
                <a:gd name="T10" fmla="*/ 311 w 572"/>
                <a:gd name="T11" fmla="*/ 0 h 739"/>
                <a:gd name="T12" fmla="*/ 13 w 572"/>
                <a:gd name="T13" fmla="*/ 332 h 739"/>
                <a:gd name="T14" fmla="*/ 55 w 572"/>
                <a:gd name="T15" fmla="*/ 598 h 739"/>
                <a:gd name="T16" fmla="*/ 238 w 572"/>
                <a:gd name="T17" fmla="*/ 737 h 739"/>
                <a:gd name="T18" fmla="*/ 267 w 572"/>
                <a:gd name="T19" fmla="*/ 739 h 739"/>
                <a:gd name="T20" fmla="*/ 449 w 572"/>
                <a:gd name="T21" fmla="*/ 653 h 739"/>
                <a:gd name="T22" fmla="*/ 526 w 572"/>
                <a:gd name="T23" fmla="*/ 537 h 739"/>
                <a:gd name="T24" fmla="*/ 506 w 572"/>
                <a:gd name="T25" fmla="*/ 492 h 739"/>
                <a:gd name="T26" fmla="*/ 461 w 572"/>
                <a:gd name="T27" fmla="*/ 512 h 739"/>
                <a:gd name="T28" fmla="*/ 452 w 572"/>
                <a:gd name="T29" fmla="*/ 531 h 739"/>
                <a:gd name="T30" fmla="*/ 452 w 572"/>
                <a:gd name="T31" fmla="*/ 531 h 739"/>
                <a:gd name="T32" fmla="*/ 267 w 572"/>
                <a:gd name="T33" fmla="*/ 668 h 739"/>
                <a:gd name="T34" fmla="*/ 248 w 572"/>
                <a:gd name="T35" fmla="*/ 667 h 739"/>
                <a:gd name="T36" fmla="*/ 118 w 572"/>
                <a:gd name="T37" fmla="*/ 564 h 739"/>
                <a:gd name="T38" fmla="*/ 84 w 572"/>
                <a:gd name="T39" fmla="*/ 342 h 739"/>
                <a:gd name="T40" fmla="*/ 311 w 572"/>
                <a:gd name="T41" fmla="*/ 72 h 739"/>
                <a:gd name="T42" fmla="*/ 330 w 572"/>
                <a:gd name="T43" fmla="*/ 73 h 739"/>
                <a:gd name="T44" fmla="*/ 457 w 572"/>
                <a:gd name="T45" fmla="*/ 172 h 739"/>
                <a:gd name="T46" fmla="*/ 497 w 572"/>
                <a:gd name="T47" fmla="*/ 342 h 739"/>
                <a:gd name="T48" fmla="*/ 491 w 572"/>
                <a:gd name="T49" fmla="*/ 406 h 739"/>
                <a:gd name="T50" fmla="*/ 517 w 572"/>
                <a:gd name="T51" fmla="*/ 449 h 739"/>
                <a:gd name="T52" fmla="*/ 526 w 572"/>
                <a:gd name="T53" fmla="*/ 450 h 739"/>
                <a:gd name="T54" fmla="*/ 560 w 572"/>
                <a:gd name="T55" fmla="*/ 423 h 739"/>
                <a:gd name="T56" fmla="*/ 568 w 572"/>
                <a:gd name="T57" fmla="*/ 317 h 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572" h="739">
                  <a:moveTo>
                    <a:pt x="568" y="317"/>
                  </a:moveTo>
                  <a:cubicBezTo>
                    <a:pt x="568" y="316"/>
                    <a:pt x="568" y="316"/>
                    <a:pt x="568" y="315"/>
                  </a:cubicBezTo>
                  <a:cubicBezTo>
                    <a:pt x="568" y="314"/>
                    <a:pt x="568" y="312"/>
                    <a:pt x="568" y="311"/>
                  </a:cubicBezTo>
                  <a:cubicBezTo>
                    <a:pt x="564" y="248"/>
                    <a:pt x="548" y="189"/>
                    <a:pt x="520" y="138"/>
                  </a:cubicBezTo>
                  <a:cubicBezTo>
                    <a:pt x="477" y="61"/>
                    <a:pt x="413" y="12"/>
                    <a:pt x="340" y="2"/>
                  </a:cubicBezTo>
                  <a:cubicBezTo>
                    <a:pt x="330" y="1"/>
                    <a:pt x="320" y="0"/>
                    <a:pt x="311" y="0"/>
                  </a:cubicBezTo>
                  <a:cubicBezTo>
                    <a:pt x="170" y="0"/>
                    <a:pt x="39" y="146"/>
                    <a:pt x="13" y="332"/>
                  </a:cubicBezTo>
                  <a:cubicBezTo>
                    <a:pt x="0" y="428"/>
                    <a:pt x="15" y="522"/>
                    <a:pt x="55" y="598"/>
                  </a:cubicBezTo>
                  <a:cubicBezTo>
                    <a:pt x="97" y="677"/>
                    <a:pt x="162" y="727"/>
                    <a:pt x="238" y="737"/>
                  </a:cubicBezTo>
                  <a:cubicBezTo>
                    <a:pt x="247" y="739"/>
                    <a:pt x="257" y="739"/>
                    <a:pt x="267" y="739"/>
                  </a:cubicBezTo>
                  <a:cubicBezTo>
                    <a:pt x="333" y="739"/>
                    <a:pt x="397" y="707"/>
                    <a:pt x="449" y="653"/>
                  </a:cubicBezTo>
                  <a:cubicBezTo>
                    <a:pt x="502" y="601"/>
                    <a:pt x="525" y="540"/>
                    <a:pt x="526" y="537"/>
                  </a:cubicBezTo>
                  <a:cubicBezTo>
                    <a:pt x="533" y="519"/>
                    <a:pt x="524" y="499"/>
                    <a:pt x="506" y="492"/>
                  </a:cubicBezTo>
                  <a:cubicBezTo>
                    <a:pt x="488" y="485"/>
                    <a:pt x="468" y="494"/>
                    <a:pt x="461" y="512"/>
                  </a:cubicBezTo>
                  <a:cubicBezTo>
                    <a:pt x="461" y="513"/>
                    <a:pt x="457" y="520"/>
                    <a:pt x="452" y="531"/>
                  </a:cubicBezTo>
                  <a:cubicBezTo>
                    <a:pt x="452" y="531"/>
                    <a:pt x="452" y="531"/>
                    <a:pt x="452" y="531"/>
                  </a:cubicBezTo>
                  <a:cubicBezTo>
                    <a:pt x="408" y="613"/>
                    <a:pt x="339" y="668"/>
                    <a:pt x="267" y="668"/>
                  </a:cubicBezTo>
                  <a:cubicBezTo>
                    <a:pt x="260" y="668"/>
                    <a:pt x="254" y="668"/>
                    <a:pt x="248" y="667"/>
                  </a:cubicBezTo>
                  <a:cubicBezTo>
                    <a:pt x="195" y="659"/>
                    <a:pt x="149" y="623"/>
                    <a:pt x="118" y="564"/>
                  </a:cubicBezTo>
                  <a:cubicBezTo>
                    <a:pt x="85" y="502"/>
                    <a:pt x="73" y="423"/>
                    <a:pt x="84" y="342"/>
                  </a:cubicBezTo>
                  <a:cubicBezTo>
                    <a:pt x="105" y="193"/>
                    <a:pt x="206" y="72"/>
                    <a:pt x="311" y="72"/>
                  </a:cubicBezTo>
                  <a:cubicBezTo>
                    <a:pt x="317" y="72"/>
                    <a:pt x="323" y="72"/>
                    <a:pt x="330" y="73"/>
                  </a:cubicBezTo>
                  <a:cubicBezTo>
                    <a:pt x="381" y="80"/>
                    <a:pt x="426" y="115"/>
                    <a:pt x="457" y="172"/>
                  </a:cubicBezTo>
                  <a:cubicBezTo>
                    <a:pt x="484" y="221"/>
                    <a:pt x="498" y="280"/>
                    <a:pt x="497" y="342"/>
                  </a:cubicBezTo>
                  <a:cubicBezTo>
                    <a:pt x="497" y="380"/>
                    <a:pt x="491" y="405"/>
                    <a:pt x="491" y="406"/>
                  </a:cubicBezTo>
                  <a:cubicBezTo>
                    <a:pt x="487" y="425"/>
                    <a:pt x="498" y="445"/>
                    <a:pt x="517" y="449"/>
                  </a:cubicBezTo>
                  <a:cubicBezTo>
                    <a:pt x="520" y="450"/>
                    <a:pt x="523" y="450"/>
                    <a:pt x="526" y="450"/>
                  </a:cubicBezTo>
                  <a:cubicBezTo>
                    <a:pt x="541" y="450"/>
                    <a:pt x="554" y="439"/>
                    <a:pt x="560" y="423"/>
                  </a:cubicBezTo>
                  <a:cubicBezTo>
                    <a:pt x="562" y="415"/>
                    <a:pt x="572" y="374"/>
                    <a:pt x="568" y="31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AC39FCF3-7A3A-4202-8AD0-EA6FA07E96D0}"/>
              </a:ext>
            </a:extLst>
          </p:cNvPr>
          <p:cNvGrpSpPr/>
          <p:nvPr/>
        </p:nvGrpSpPr>
        <p:grpSpPr>
          <a:xfrm>
            <a:off x="1822803" y="3955365"/>
            <a:ext cx="549592" cy="486240"/>
            <a:chOff x="3304017" y="3722688"/>
            <a:chExt cx="1101725" cy="974725"/>
          </a:xfrm>
        </p:grpSpPr>
        <p:sp>
          <p:nvSpPr>
            <p:cNvPr id="44" name="Freeform 97">
              <a:extLst>
                <a:ext uri="{FF2B5EF4-FFF2-40B4-BE49-F238E27FC236}">
                  <a16:creationId xmlns:a16="http://schemas.microsoft.com/office/drawing/2014/main" id="{CA1DDAE6-B540-47A2-803B-9D063B3F4737}"/>
                </a:ext>
              </a:extLst>
            </p:cNvPr>
            <p:cNvSpPr>
              <a:spLocks/>
            </p:cNvSpPr>
            <p:nvPr/>
          </p:nvSpPr>
          <p:spPr bwMode="auto">
            <a:xfrm>
              <a:off x="3321547" y="3740150"/>
              <a:ext cx="1062038" cy="457200"/>
            </a:xfrm>
            <a:custGeom>
              <a:avLst/>
              <a:gdLst>
                <a:gd name="T0" fmla="*/ 905 w 931"/>
                <a:gd name="T1" fmla="*/ 309 h 401"/>
                <a:gd name="T2" fmla="*/ 499 w 931"/>
                <a:gd name="T3" fmla="*/ 10 h 401"/>
                <a:gd name="T4" fmla="*/ 465 w 931"/>
                <a:gd name="T5" fmla="*/ 1 h 401"/>
                <a:gd name="T6" fmla="*/ 432 w 931"/>
                <a:gd name="T7" fmla="*/ 10 h 401"/>
                <a:gd name="T8" fmla="*/ 26 w 931"/>
                <a:gd name="T9" fmla="*/ 309 h 401"/>
                <a:gd name="T10" fmla="*/ 16 w 931"/>
                <a:gd name="T11" fmla="*/ 375 h 401"/>
                <a:gd name="T12" fmla="*/ 82 w 931"/>
                <a:gd name="T13" fmla="*/ 385 h 401"/>
                <a:gd name="T14" fmla="*/ 465 w 931"/>
                <a:gd name="T15" fmla="*/ 104 h 401"/>
                <a:gd name="T16" fmla="*/ 849 w 931"/>
                <a:gd name="T17" fmla="*/ 385 h 401"/>
                <a:gd name="T18" fmla="*/ 915 w 931"/>
                <a:gd name="T19" fmla="*/ 375 h 401"/>
                <a:gd name="T20" fmla="*/ 905 w 931"/>
                <a:gd name="T21" fmla="*/ 309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31" h="401">
                  <a:moveTo>
                    <a:pt x="905" y="309"/>
                  </a:moveTo>
                  <a:cubicBezTo>
                    <a:pt x="499" y="10"/>
                    <a:pt x="499" y="10"/>
                    <a:pt x="499" y="10"/>
                  </a:cubicBezTo>
                  <a:cubicBezTo>
                    <a:pt x="489" y="3"/>
                    <a:pt x="477" y="0"/>
                    <a:pt x="465" y="1"/>
                  </a:cubicBezTo>
                  <a:cubicBezTo>
                    <a:pt x="454" y="0"/>
                    <a:pt x="442" y="3"/>
                    <a:pt x="432" y="10"/>
                  </a:cubicBezTo>
                  <a:cubicBezTo>
                    <a:pt x="26" y="309"/>
                    <a:pt x="26" y="309"/>
                    <a:pt x="26" y="309"/>
                  </a:cubicBezTo>
                  <a:cubicBezTo>
                    <a:pt x="5" y="324"/>
                    <a:pt x="0" y="354"/>
                    <a:pt x="16" y="375"/>
                  </a:cubicBezTo>
                  <a:cubicBezTo>
                    <a:pt x="31" y="396"/>
                    <a:pt x="61" y="401"/>
                    <a:pt x="82" y="385"/>
                  </a:cubicBezTo>
                  <a:cubicBezTo>
                    <a:pt x="465" y="104"/>
                    <a:pt x="465" y="104"/>
                    <a:pt x="465" y="104"/>
                  </a:cubicBezTo>
                  <a:cubicBezTo>
                    <a:pt x="849" y="385"/>
                    <a:pt x="849" y="385"/>
                    <a:pt x="849" y="385"/>
                  </a:cubicBezTo>
                  <a:cubicBezTo>
                    <a:pt x="870" y="401"/>
                    <a:pt x="900" y="396"/>
                    <a:pt x="915" y="375"/>
                  </a:cubicBezTo>
                  <a:cubicBezTo>
                    <a:pt x="931" y="354"/>
                    <a:pt x="926" y="324"/>
                    <a:pt x="905" y="309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9D48F884-F228-4086-8A75-04CBAD591875}"/>
                </a:ext>
              </a:extLst>
            </p:cNvPr>
            <p:cNvGrpSpPr/>
            <p:nvPr/>
          </p:nvGrpSpPr>
          <p:grpSpPr>
            <a:xfrm>
              <a:off x="3304017" y="3722688"/>
              <a:ext cx="1101725" cy="974725"/>
              <a:chOff x="3470275" y="3722688"/>
              <a:chExt cx="1101725" cy="974725"/>
            </a:xfrm>
          </p:grpSpPr>
          <p:sp>
            <p:nvSpPr>
              <p:cNvPr id="46" name="Freeform 49">
                <a:extLst>
                  <a:ext uri="{FF2B5EF4-FFF2-40B4-BE49-F238E27FC236}">
                    <a16:creationId xmlns:a16="http://schemas.microsoft.com/office/drawing/2014/main" id="{756A9C8F-2C8B-44EC-9037-583044BF7C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1725" y="4159250"/>
                <a:ext cx="757238" cy="417513"/>
              </a:xfrm>
              <a:custGeom>
                <a:avLst/>
                <a:gdLst>
                  <a:gd name="T0" fmla="*/ 647 w 661"/>
                  <a:gd name="T1" fmla="*/ 365 h 365"/>
                  <a:gd name="T2" fmla="*/ 14 w 661"/>
                  <a:gd name="T3" fmla="*/ 365 h 365"/>
                  <a:gd name="T4" fmla="*/ 0 w 661"/>
                  <a:gd name="T5" fmla="*/ 351 h 365"/>
                  <a:gd name="T6" fmla="*/ 0 w 661"/>
                  <a:gd name="T7" fmla="*/ 20 h 365"/>
                  <a:gd name="T8" fmla="*/ 14 w 661"/>
                  <a:gd name="T9" fmla="*/ 6 h 365"/>
                  <a:gd name="T10" fmla="*/ 28 w 661"/>
                  <a:gd name="T11" fmla="*/ 20 h 365"/>
                  <a:gd name="T12" fmla="*/ 28 w 661"/>
                  <a:gd name="T13" fmla="*/ 337 h 365"/>
                  <a:gd name="T14" fmla="*/ 633 w 661"/>
                  <a:gd name="T15" fmla="*/ 337 h 365"/>
                  <a:gd name="T16" fmla="*/ 633 w 661"/>
                  <a:gd name="T17" fmla="*/ 14 h 365"/>
                  <a:gd name="T18" fmla="*/ 647 w 661"/>
                  <a:gd name="T19" fmla="*/ 0 h 365"/>
                  <a:gd name="T20" fmla="*/ 661 w 661"/>
                  <a:gd name="T21" fmla="*/ 14 h 365"/>
                  <a:gd name="T22" fmla="*/ 661 w 661"/>
                  <a:gd name="T23" fmla="*/ 351 h 365"/>
                  <a:gd name="T24" fmla="*/ 647 w 661"/>
                  <a:gd name="T25" fmla="*/ 365 h 3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61" h="365">
                    <a:moveTo>
                      <a:pt x="647" y="365"/>
                    </a:moveTo>
                    <a:cubicBezTo>
                      <a:pt x="14" y="365"/>
                      <a:pt x="14" y="365"/>
                      <a:pt x="14" y="365"/>
                    </a:cubicBezTo>
                    <a:cubicBezTo>
                      <a:pt x="6" y="365"/>
                      <a:pt x="0" y="359"/>
                      <a:pt x="0" y="351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12"/>
                      <a:pt x="6" y="6"/>
                      <a:pt x="14" y="6"/>
                    </a:cubicBezTo>
                    <a:cubicBezTo>
                      <a:pt x="21" y="6"/>
                      <a:pt x="28" y="12"/>
                      <a:pt x="28" y="20"/>
                    </a:cubicBezTo>
                    <a:cubicBezTo>
                      <a:pt x="28" y="337"/>
                      <a:pt x="28" y="337"/>
                      <a:pt x="28" y="337"/>
                    </a:cubicBezTo>
                    <a:cubicBezTo>
                      <a:pt x="633" y="337"/>
                      <a:pt x="633" y="337"/>
                      <a:pt x="633" y="337"/>
                    </a:cubicBezTo>
                    <a:cubicBezTo>
                      <a:pt x="633" y="14"/>
                      <a:pt x="633" y="14"/>
                      <a:pt x="633" y="14"/>
                    </a:cubicBezTo>
                    <a:cubicBezTo>
                      <a:pt x="633" y="6"/>
                      <a:pt x="640" y="0"/>
                      <a:pt x="647" y="0"/>
                    </a:cubicBezTo>
                    <a:cubicBezTo>
                      <a:pt x="655" y="0"/>
                      <a:pt x="661" y="6"/>
                      <a:pt x="661" y="14"/>
                    </a:cubicBezTo>
                    <a:cubicBezTo>
                      <a:pt x="661" y="351"/>
                      <a:pt x="661" y="351"/>
                      <a:pt x="661" y="351"/>
                    </a:cubicBezTo>
                    <a:cubicBezTo>
                      <a:pt x="661" y="359"/>
                      <a:pt x="655" y="365"/>
                      <a:pt x="647" y="365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7" name="Freeform 50">
                <a:extLst>
                  <a:ext uri="{FF2B5EF4-FFF2-40B4-BE49-F238E27FC236}">
                    <a16:creationId xmlns:a16="http://schemas.microsoft.com/office/drawing/2014/main" id="{747E39E8-61EB-4212-AC98-CA872C6EB4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87788" y="4170363"/>
                <a:ext cx="265113" cy="390525"/>
              </a:xfrm>
              <a:custGeom>
                <a:avLst/>
                <a:gdLst>
                  <a:gd name="T0" fmla="*/ 115 w 231"/>
                  <a:gd name="T1" fmla="*/ 0 h 341"/>
                  <a:gd name="T2" fmla="*/ 0 w 231"/>
                  <a:gd name="T3" fmla="*/ 116 h 341"/>
                  <a:gd name="T4" fmla="*/ 0 w 231"/>
                  <a:gd name="T5" fmla="*/ 341 h 341"/>
                  <a:gd name="T6" fmla="*/ 231 w 231"/>
                  <a:gd name="T7" fmla="*/ 341 h 341"/>
                  <a:gd name="T8" fmla="*/ 231 w 231"/>
                  <a:gd name="T9" fmla="*/ 116 h 341"/>
                  <a:gd name="T10" fmla="*/ 115 w 231"/>
                  <a:gd name="T11" fmla="*/ 0 h 3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1" h="341">
                    <a:moveTo>
                      <a:pt x="115" y="0"/>
                    </a:moveTo>
                    <a:cubicBezTo>
                      <a:pt x="52" y="0"/>
                      <a:pt x="0" y="52"/>
                      <a:pt x="0" y="116"/>
                    </a:cubicBezTo>
                    <a:cubicBezTo>
                      <a:pt x="0" y="341"/>
                      <a:pt x="0" y="341"/>
                      <a:pt x="0" y="341"/>
                    </a:cubicBezTo>
                    <a:cubicBezTo>
                      <a:pt x="231" y="341"/>
                      <a:pt x="231" y="341"/>
                      <a:pt x="231" y="341"/>
                    </a:cubicBezTo>
                    <a:cubicBezTo>
                      <a:pt x="231" y="116"/>
                      <a:pt x="231" y="116"/>
                      <a:pt x="231" y="116"/>
                    </a:cubicBezTo>
                    <a:cubicBezTo>
                      <a:pt x="231" y="52"/>
                      <a:pt x="179" y="0"/>
                      <a:pt x="115" y="0"/>
                    </a:cubicBez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8" name="Freeform 51">
                <a:extLst>
                  <a:ext uri="{FF2B5EF4-FFF2-40B4-BE49-F238E27FC236}">
                    <a16:creationId xmlns:a16="http://schemas.microsoft.com/office/drawing/2014/main" id="{58A9D58D-C2FC-423B-A3D2-DBAABFA255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65525" y="4543425"/>
                <a:ext cx="909638" cy="153988"/>
              </a:xfrm>
              <a:custGeom>
                <a:avLst/>
                <a:gdLst>
                  <a:gd name="T0" fmla="*/ 781 w 795"/>
                  <a:gd name="T1" fmla="*/ 134 h 134"/>
                  <a:gd name="T2" fmla="*/ 14 w 795"/>
                  <a:gd name="T3" fmla="*/ 134 h 134"/>
                  <a:gd name="T4" fmla="*/ 0 w 795"/>
                  <a:gd name="T5" fmla="*/ 120 h 134"/>
                  <a:gd name="T6" fmla="*/ 0 w 795"/>
                  <a:gd name="T7" fmla="*/ 14 h 134"/>
                  <a:gd name="T8" fmla="*/ 14 w 795"/>
                  <a:gd name="T9" fmla="*/ 0 h 134"/>
                  <a:gd name="T10" fmla="*/ 47 w 795"/>
                  <a:gd name="T11" fmla="*/ 0 h 134"/>
                  <a:gd name="T12" fmla="*/ 61 w 795"/>
                  <a:gd name="T13" fmla="*/ 14 h 134"/>
                  <a:gd name="T14" fmla="*/ 47 w 795"/>
                  <a:gd name="T15" fmla="*/ 28 h 134"/>
                  <a:gd name="T16" fmla="*/ 28 w 795"/>
                  <a:gd name="T17" fmla="*/ 28 h 134"/>
                  <a:gd name="T18" fmla="*/ 28 w 795"/>
                  <a:gd name="T19" fmla="*/ 106 h 134"/>
                  <a:gd name="T20" fmla="*/ 767 w 795"/>
                  <a:gd name="T21" fmla="*/ 106 h 134"/>
                  <a:gd name="T22" fmla="*/ 767 w 795"/>
                  <a:gd name="T23" fmla="*/ 28 h 134"/>
                  <a:gd name="T24" fmla="*/ 753 w 795"/>
                  <a:gd name="T25" fmla="*/ 28 h 134"/>
                  <a:gd name="T26" fmla="*/ 739 w 795"/>
                  <a:gd name="T27" fmla="*/ 14 h 134"/>
                  <a:gd name="T28" fmla="*/ 753 w 795"/>
                  <a:gd name="T29" fmla="*/ 0 h 134"/>
                  <a:gd name="T30" fmla="*/ 781 w 795"/>
                  <a:gd name="T31" fmla="*/ 0 h 134"/>
                  <a:gd name="T32" fmla="*/ 795 w 795"/>
                  <a:gd name="T33" fmla="*/ 14 h 134"/>
                  <a:gd name="T34" fmla="*/ 795 w 795"/>
                  <a:gd name="T35" fmla="*/ 120 h 134"/>
                  <a:gd name="T36" fmla="*/ 781 w 795"/>
                  <a:gd name="T37" fmla="*/ 134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795" h="134">
                    <a:moveTo>
                      <a:pt x="781" y="134"/>
                    </a:moveTo>
                    <a:cubicBezTo>
                      <a:pt x="14" y="134"/>
                      <a:pt x="14" y="134"/>
                      <a:pt x="14" y="134"/>
                    </a:cubicBezTo>
                    <a:cubicBezTo>
                      <a:pt x="7" y="134"/>
                      <a:pt x="0" y="128"/>
                      <a:pt x="0" y="120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6"/>
                      <a:pt x="7" y="0"/>
                      <a:pt x="14" y="0"/>
                    </a:cubicBezTo>
                    <a:cubicBezTo>
                      <a:pt x="47" y="0"/>
                      <a:pt x="47" y="0"/>
                      <a:pt x="47" y="0"/>
                    </a:cubicBezTo>
                    <a:cubicBezTo>
                      <a:pt x="55" y="0"/>
                      <a:pt x="61" y="6"/>
                      <a:pt x="61" y="14"/>
                    </a:cubicBezTo>
                    <a:cubicBezTo>
                      <a:pt x="61" y="22"/>
                      <a:pt x="55" y="28"/>
                      <a:pt x="47" y="28"/>
                    </a:cubicBezTo>
                    <a:cubicBezTo>
                      <a:pt x="28" y="28"/>
                      <a:pt x="28" y="28"/>
                      <a:pt x="28" y="28"/>
                    </a:cubicBezTo>
                    <a:cubicBezTo>
                      <a:pt x="28" y="106"/>
                      <a:pt x="28" y="106"/>
                      <a:pt x="28" y="106"/>
                    </a:cubicBezTo>
                    <a:cubicBezTo>
                      <a:pt x="767" y="106"/>
                      <a:pt x="767" y="106"/>
                      <a:pt x="767" y="106"/>
                    </a:cubicBezTo>
                    <a:cubicBezTo>
                      <a:pt x="767" y="28"/>
                      <a:pt x="767" y="28"/>
                      <a:pt x="767" y="28"/>
                    </a:cubicBezTo>
                    <a:cubicBezTo>
                      <a:pt x="753" y="28"/>
                      <a:pt x="753" y="28"/>
                      <a:pt x="753" y="28"/>
                    </a:cubicBezTo>
                    <a:cubicBezTo>
                      <a:pt x="745" y="28"/>
                      <a:pt x="739" y="22"/>
                      <a:pt x="739" y="14"/>
                    </a:cubicBezTo>
                    <a:cubicBezTo>
                      <a:pt x="739" y="6"/>
                      <a:pt x="745" y="0"/>
                      <a:pt x="753" y="0"/>
                    </a:cubicBezTo>
                    <a:cubicBezTo>
                      <a:pt x="781" y="0"/>
                      <a:pt x="781" y="0"/>
                      <a:pt x="781" y="0"/>
                    </a:cubicBezTo>
                    <a:cubicBezTo>
                      <a:pt x="788" y="0"/>
                      <a:pt x="795" y="6"/>
                      <a:pt x="795" y="14"/>
                    </a:cubicBezTo>
                    <a:cubicBezTo>
                      <a:pt x="795" y="120"/>
                      <a:pt x="795" y="120"/>
                      <a:pt x="795" y="120"/>
                    </a:cubicBezTo>
                    <a:cubicBezTo>
                      <a:pt x="795" y="128"/>
                      <a:pt x="788" y="134"/>
                      <a:pt x="781" y="134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9" name="Oval 52">
                <a:extLst>
                  <a:ext uri="{FF2B5EF4-FFF2-40B4-BE49-F238E27FC236}">
                    <a16:creationId xmlns:a16="http://schemas.microsoft.com/office/drawing/2014/main" id="{2AC1EE1E-505D-4AD1-8F31-F78883F338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49700" y="4011613"/>
                <a:ext cx="141288" cy="13017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0" name="Oval 53">
                <a:extLst>
                  <a:ext uri="{FF2B5EF4-FFF2-40B4-BE49-F238E27FC236}">
                    <a16:creationId xmlns:a16="http://schemas.microsoft.com/office/drawing/2014/main" id="{0D78C169-B33D-4880-AA5F-F938A6D80A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8913" y="3954463"/>
                <a:ext cx="44450" cy="4445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1" name="Oval 54">
                <a:extLst>
                  <a:ext uri="{FF2B5EF4-FFF2-40B4-BE49-F238E27FC236}">
                    <a16:creationId xmlns:a16="http://schemas.microsoft.com/office/drawing/2014/main" id="{38AA60C6-B827-464B-BA77-5F35914B23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56063" y="3976688"/>
                <a:ext cx="44450" cy="4445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2" name="Oval 55">
                <a:extLst>
                  <a:ext uri="{FF2B5EF4-FFF2-40B4-BE49-F238E27FC236}">
                    <a16:creationId xmlns:a16="http://schemas.microsoft.com/office/drawing/2014/main" id="{95C73CEE-6B4B-4235-AEC3-F9F9D03B96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40175" y="3976688"/>
                <a:ext cx="44450" cy="4445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3" name="Freeform 56">
                <a:extLst>
                  <a:ext uri="{FF2B5EF4-FFF2-40B4-BE49-F238E27FC236}">
                    <a16:creationId xmlns:a16="http://schemas.microsoft.com/office/drawing/2014/main" id="{462D181A-C35F-41DF-A86F-CDD7F3E0AA6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470275" y="3722688"/>
                <a:ext cx="1101725" cy="484188"/>
              </a:xfrm>
              <a:custGeom>
                <a:avLst/>
                <a:gdLst>
                  <a:gd name="T0" fmla="*/ 893 w 963"/>
                  <a:gd name="T1" fmla="*/ 423 h 423"/>
                  <a:gd name="T2" fmla="*/ 893 w 963"/>
                  <a:gd name="T3" fmla="*/ 423 h 423"/>
                  <a:gd name="T4" fmla="*/ 856 w 963"/>
                  <a:gd name="T5" fmla="*/ 411 h 423"/>
                  <a:gd name="T6" fmla="*/ 481 w 963"/>
                  <a:gd name="T7" fmla="*/ 135 h 423"/>
                  <a:gd name="T8" fmla="*/ 106 w 963"/>
                  <a:gd name="T9" fmla="*/ 411 h 423"/>
                  <a:gd name="T10" fmla="*/ 70 w 963"/>
                  <a:gd name="T11" fmla="*/ 423 h 423"/>
                  <a:gd name="T12" fmla="*/ 20 w 963"/>
                  <a:gd name="T13" fmla="*/ 398 h 423"/>
                  <a:gd name="T14" fmla="*/ 34 w 963"/>
                  <a:gd name="T15" fmla="*/ 312 h 423"/>
                  <a:gd name="T16" fmla="*/ 440 w 963"/>
                  <a:gd name="T17" fmla="*/ 13 h 423"/>
                  <a:gd name="T18" fmla="*/ 481 w 963"/>
                  <a:gd name="T19" fmla="*/ 1 h 423"/>
                  <a:gd name="T20" fmla="*/ 523 w 963"/>
                  <a:gd name="T21" fmla="*/ 13 h 423"/>
                  <a:gd name="T22" fmla="*/ 929 w 963"/>
                  <a:gd name="T23" fmla="*/ 312 h 423"/>
                  <a:gd name="T24" fmla="*/ 942 w 963"/>
                  <a:gd name="T25" fmla="*/ 398 h 423"/>
                  <a:gd name="T26" fmla="*/ 893 w 963"/>
                  <a:gd name="T27" fmla="*/ 423 h 423"/>
                  <a:gd name="T28" fmla="*/ 481 w 963"/>
                  <a:gd name="T29" fmla="*/ 104 h 423"/>
                  <a:gd name="T30" fmla="*/ 490 w 963"/>
                  <a:gd name="T31" fmla="*/ 107 h 423"/>
                  <a:gd name="T32" fmla="*/ 873 w 963"/>
                  <a:gd name="T33" fmla="*/ 388 h 423"/>
                  <a:gd name="T34" fmla="*/ 893 w 963"/>
                  <a:gd name="T35" fmla="*/ 395 h 423"/>
                  <a:gd name="T36" fmla="*/ 920 w 963"/>
                  <a:gd name="T37" fmla="*/ 381 h 423"/>
                  <a:gd name="T38" fmla="*/ 913 w 963"/>
                  <a:gd name="T39" fmla="*/ 334 h 423"/>
                  <a:gd name="T40" fmla="*/ 506 w 963"/>
                  <a:gd name="T41" fmla="*/ 36 h 423"/>
                  <a:gd name="T42" fmla="*/ 483 w 963"/>
                  <a:gd name="T43" fmla="*/ 29 h 423"/>
                  <a:gd name="T44" fmla="*/ 480 w 963"/>
                  <a:gd name="T45" fmla="*/ 29 h 423"/>
                  <a:gd name="T46" fmla="*/ 457 w 963"/>
                  <a:gd name="T47" fmla="*/ 36 h 423"/>
                  <a:gd name="T48" fmla="*/ 50 w 963"/>
                  <a:gd name="T49" fmla="*/ 334 h 423"/>
                  <a:gd name="T50" fmla="*/ 43 w 963"/>
                  <a:gd name="T51" fmla="*/ 381 h 423"/>
                  <a:gd name="T52" fmla="*/ 70 w 963"/>
                  <a:gd name="T53" fmla="*/ 395 h 423"/>
                  <a:gd name="T54" fmla="*/ 90 w 963"/>
                  <a:gd name="T55" fmla="*/ 388 h 423"/>
                  <a:gd name="T56" fmla="*/ 473 w 963"/>
                  <a:gd name="T57" fmla="*/ 107 h 423"/>
                  <a:gd name="T58" fmla="*/ 481 w 963"/>
                  <a:gd name="T59" fmla="*/ 104 h 4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963" h="423">
                    <a:moveTo>
                      <a:pt x="893" y="423"/>
                    </a:moveTo>
                    <a:cubicBezTo>
                      <a:pt x="893" y="423"/>
                      <a:pt x="893" y="423"/>
                      <a:pt x="893" y="423"/>
                    </a:cubicBezTo>
                    <a:cubicBezTo>
                      <a:pt x="880" y="423"/>
                      <a:pt x="867" y="419"/>
                      <a:pt x="856" y="411"/>
                    </a:cubicBezTo>
                    <a:cubicBezTo>
                      <a:pt x="481" y="135"/>
                      <a:pt x="481" y="135"/>
                      <a:pt x="481" y="135"/>
                    </a:cubicBezTo>
                    <a:cubicBezTo>
                      <a:pt x="106" y="411"/>
                      <a:pt x="106" y="411"/>
                      <a:pt x="106" y="411"/>
                    </a:cubicBezTo>
                    <a:cubicBezTo>
                      <a:pt x="96" y="419"/>
                      <a:pt x="83" y="423"/>
                      <a:pt x="70" y="423"/>
                    </a:cubicBezTo>
                    <a:cubicBezTo>
                      <a:pt x="51" y="423"/>
                      <a:pt x="32" y="414"/>
                      <a:pt x="20" y="398"/>
                    </a:cubicBezTo>
                    <a:cubicBezTo>
                      <a:pt x="0" y="370"/>
                      <a:pt x="6" y="332"/>
                      <a:pt x="34" y="312"/>
                    </a:cubicBezTo>
                    <a:cubicBezTo>
                      <a:pt x="440" y="13"/>
                      <a:pt x="440" y="13"/>
                      <a:pt x="440" y="13"/>
                    </a:cubicBezTo>
                    <a:cubicBezTo>
                      <a:pt x="452" y="4"/>
                      <a:pt x="467" y="0"/>
                      <a:pt x="481" y="1"/>
                    </a:cubicBezTo>
                    <a:cubicBezTo>
                      <a:pt x="496" y="0"/>
                      <a:pt x="511" y="4"/>
                      <a:pt x="523" y="13"/>
                    </a:cubicBezTo>
                    <a:cubicBezTo>
                      <a:pt x="929" y="312"/>
                      <a:pt x="929" y="312"/>
                      <a:pt x="929" y="312"/>
                    </a:cubicBezTo>
                    <a:cubicBezTo>
                      <a:pt x="957" y="332"/>
                      <a:pt x="963" y="370"/>
                      <a:pt x="942" y="398"/>
                    </a:cubicBezTo>
                    <a:cubicBezTo>
                      <a:pt x="931" y="414"/>
                      <a:pt x="912" y="423"/>
                      <a:pt x="893" y="423"/>
                    </a:cubicBezTo>
                    <a:close/>
                    <a:moveTo>
                      <a:pt x="481" y="104"/>
                    </a:moveTo>
                    <a:cubicBezTo>
                      <a:pt x="484" y="104"/>
                      <a:pt x="487" y="105"/>
                      <a:pt x="490" y="107"/>
                    </a:cubicBezTo>
                    <a:cubicBezTo>
                      <a:pt x="873" y="388"/>
                      <a:pt x="873" y="388"/>
                      <a:pt x="873" y="388"/>
                    </a:cubicBezTo>
                    <a:cubicBezTo>
                      <a:pt x="879" y="393"/>
                      <a:pt x="886" y="395"/>
                      <a:pt x="893" y="395"/>
                    </a:cubicBezTo>
                    <a:cubicBezTo>
                      <a:pt x="904" y="395"/>
                      <a:pt x="914" y="390"/>
                      <a:pt x="920" y="381"/>
                    </a:cubicBezTo>
                    <a:cubicBezTo>
                      <a:pt x="931" y="366"/>
                      <a:pt x="928" y="345"/>
                      <a:pt x="913" y="334"/>
                    </a:cubicBezTo>
                    <a:cubicBezTo>
                      <a:pt x="506" y="36"/>
                      <a:pt x="506" y="36"/>
                      <a:pt x="506" y="36"/>
                    </a:cubicBezTo>
                    <a:cubicBezTo>
                      <a:pt x="500" y="31"/>
                      <a:pt x="491" y="29"/>
                      <a:pt x="483" y="29"/>
                    </a:cubicBezTo>
                    <a:cubicBezTo>
                      <a:pt x="482" y="29"/>
                      <a:pt x="481" y="29"/>
                      <a:pt x="480" y="29"/>
                    </a:cubicBezTo>
                    <a:cubicBezTo>
                      <a:pt x="472" y="29"/>
                      <a:pt x="463" y="31"/>
                      <a:pt x="457" y="36"/>
                    </a:cubicBezTo>
                    <a:cubicBezTo>
                      <a:pt x="50" y="334"/>
                      <a:pt x="50" y="334"/>
                      <a:pt x="50" y="334"/>
                    </a:cubicBezTo>
                    <a:cubicBezTo>
                      <a:pt x="35" y="345"/>
                      <a:pt x="32" y="366"/>
                      <a:pt x="43" y="381"/>
                    </a:cubicBezTo>
                    <a:cubicBezTo>
                      <a:pt x="49" y="390"/>
                      <a:pt x="59" y="395"/>
                      <a:pt x="70" y="395"/>
                    </a:cubicBezTo>
                    <a:cubicBezTo>
                      <a:pt x="77" y="395"/>
                      <a:pt x="84" y="393"/>
                      <a:pt x="90" y="388"/>
                    </a:cubicBezTo>
                    <a:cubicBezTo>
                      <a:pt x="473" y="107"/>
                      <a:pt x="473" y="107"/>
                      <a:pt x="473" y="107"/>
                    </a:cubicBezTo>
                    <a:cubicBezTo>
                      <a:pt x="476" y="105"/>
                      <a:pt x="479" y="104"/>
                      <a:pt x="481" y="104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172659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>
            <a:extLst>
              <a:ext uri="{FF2B5EF4-FFF2-40B4-BE49-F238E27FC236}">
                <a16:creationId xmlns:a16="http://schemas.microsoft.com/office/drawing/2014/main" id="{003C81E7-9B79-46D2-952A-2C7263E94E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43" t="1" r="14539" b="48997"/>
          <a:stretch/>
        </p:blipFill>
        <p:spPr bwMode="auto">
          <a:xfrm>
            <a:off x="739350" y="1232940"/>
            <a:ext cx="4107103" cy="3897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02665DC-C29B-425C-8672-4976CE287978}"/>
              </a:ext>
            </a:extLst>
          </p:cNvPr>
          <p:cNvSpPr txBox="1"/>
          <p:nvPr/>
        </p:nvSpPr>
        <p:spPr>
          <a:xfrm>
            <a:off x="542653" y="217629"/>
            <a:ext cx="19019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ko-KR" altLang="en-US" sz="2800" i="0" u="none" strike="noStrike" dirty="0">
                <a:solidFill>
                  <a:srgbClr val="1D4956"/>
                </a:solidFill>
                <a:effectLst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서비스 소개</a:t>
            </a:r>
            <a:endParaRPr lang="en-US" altLang="ko-KR" sz="2800" i="0" u="none" strike="noStrike" dirty="0">
              <a:solidFill>
                <a:srgbClr val="1D4956"/>
              </a:solidFill>
              <a:effectLst/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75DEFE-5AC4-4423-91B4-B9F3DD526BF0}"/>
              </a:ext>
            </a:extLst>
          </p:cNvPr>
          <p:cNvSpPr txBox="1"/>
          <p:nvPr/>
        </p:nvSpPr>
        <p:spPr>
          <a:xfrm>
            <a:off x="2351315" y="311361"/>
            <a:ext cx="1035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78A6A5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themes</a:t>
            </a:r>
            <a:endParaRPr lang="ko-KR" altLang="en-US" dirty="0">
              <a:solidFill>
                <a:srgbClr val="78A6A5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pic>
        <p:nvPicPr>
          <p:cNvPr id="22532" name="Picture 4">
            <a:extLst>
              <a:ext uri="{FF2B5EF4-FFF2-40B4-BE49-F238E27FC236}">
                <a16:creationId xmlns:a16="http://schemas.microsoft.com/office/drawing/2014/main" id="{7A63DE92-3CD1-4348-BD6F-5839195E02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45" r="17227" b="29388"/>
          <a:stretch/>
        </p:blipFill>
        <p:spPr bwMode="auto">
          <a:xfrm>
            <a:off x="6629446" y="1232940"/>
            <a:ext cx="4823204" cy="3897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EA37643-7D04-4E5F-9727-DE0FB84257E1}"/>
              </a:ext>
            </a:extLst>
          </p:cNvPr>
          <p:cNvSpPr txBox="1"/>
          <p:nvPr/>
        </p:nvSpPr>
        <p:spPr>
          <a:xfrm>
            <a:off x="739350" y="5258089"/>
            <a:ext cx="43675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-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선택한 테마 목록 확인</a:t>
            </a:r>
            <a:endParaRPr lang="ko-KR" altLang="en-US" b="0" dirty="0">
              <a:effectLst/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3C333DA-11F0-415C-BB28-5546B0DB8149}"/>
              </a:ext>
            </a:extLst>
          </p:cNvPr>
          <p:cNvSpPr txBox="1"/>
          <p:nvPr/>
        </p:nvSpPr>
        <p:spPr>
          <a:xfrm>
            <a:off x="6629446" y="5255499"/>
            <a:ext cx="34336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-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선택한 영업점의 상세 정보 확인</a:t>
            </a:r>
            <a:endParaRPr lang="ko-KR" altLang="en-US" b="0" dirty="0">
              <a:effectLst/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04675B7-BB40-4D30-9247-4757A02B3B82}"/>
              </a:ext>
            </a:extLst>
          </p:cNvPr>
          <p:cNvSpPr txBox="1"/>
          <p:nvPr/>
        </p:nvSpPr>
        <p:spPr>
          <a:xfrm>
            <a:off x="739350" y="5650196"/>
            <a:ext cx="44212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-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특정 영업점을 선택해서 상세 페이지로 이동</a:t>
            </a:r>
            <a:endParaRPr lang="ko-KR" altLang="en-US" b="0" dirty="0">
              <a:effectLst/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11D0C99-3C56-4A4D-BBF0-3297C6F3D6E6}"/>
              </a:ext>
            </a:extLst>
          </p:cNvPr>
          <p:cNvSpPr txBox="1"/>
          <p:nvPr/>
        </p:nvSpPr>
        <p:spPr>
          <a:xfrm>
            <a:off x="6629446" y="5650196"/>
            <a:ext cx="46746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-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사진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주소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카테고리 분류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전화번호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위치 표시</a:t>
            </a:r>
            <a:endParaRPr lang="ko-KR" altLang="en-US" b="0" dirty="0">
              <a:effectLst/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C95BE0E-FB0D-4DC6-9D20-3B8AA7CE16AF}"/>
              </a:ext>
            </a:extLst>
          </p:cNvPr>
          <p:cNvSpPr/>
          <p:nvPr/>
        </p:nvSpPr>
        <p:spPr>
          <a:xfrm>
            <a:off x="1026367" y="2416204"/>
            <a:ext cx="3509490" cy="2714392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719DDD4-FCC8-4726-B672-9DB4A3A578C0}"/>
              </a:ext>
            </a:extLst>
          </p:cNvPr>
          <p:cNvSpPr/>
          <p:nvPr/>
        </p:nvSpPr>
        <p:spPr>
          <a:xfrm>
            <a:off x="1095063" y="4857749"/>
            <a:ext cx="307017" cy="202075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3A5331F-F4EA-4B57-A30A-11E69E4E6159}"/>
              </a:ext>
            </a:extLst>
          </p:cNvPr>
          <p:cNvSpPr/>
          <p:nvPr/>
        </p:nvSpPr>
        <p:spPr>
          <a:xfrm>
            <a:off x="8898087" y="2727960"/>
            <a:ext cx="2333793" cy="158496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슬라이드 번호 개체 틀 1">
            <a:extLst>
              <a:ext uri="{FF2B5EF4-FFF2-40B4-BE49-F238E27FC236}">
                <a16:creationId xmlns:a16="http://schemas.microsoft.com/office/drawing/2014/main" id="{1499C0FB-F696-4772-BC71-8A3F01E3FC5F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r" defTabSz="914400" rtl="0" eaLnBrk="1" latinLnBrk="1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40BCED9-1A89-4FE8-B458-A531CB4E3516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15653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4EABB8C-8D67-48AC-A9A0-CEBF9563E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40BCED9-1A89-4FE8-B458-A531CB4E3516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BE4BFF-AA2C-4179-A983-DFDDFEA6299F}"/>
              </a:ext>
            </a:extLst>
          </p:cNvPr>
          <p:cNvSpPr txBox="1"/>
          <p:nvPr/>
        </p:nvSpPr>
        <p:spPr>
          <a:xfrm>
            <a:off x="542653" y="217629"/>
            <a:ext cx="19019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ko-KR" altLang="en-US" sz="2800" i="0" u="none" strike="noStrike" dirty="0">
                <a:solidFill>
                  <a:srgbClr val="1D4956"/>
                </a:solidFill>
                <a:effectLst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서비스 소개</a:t>
            </a:r>
            <a:endParaRPr lang="en-US" altLang="ko-KR" sz="2800" i="0" u="none" strike="noStrike" dirty="0">
              <a:solidFill>
                <a:srgbClr val="1D4956"/>
              </a:solidFill>
              <a:effectLst/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409BBF-C36B-4397-929C-AEF2DD0986AF}"/>
              </a:ext>
            </a:extLst>
          </p:cNvPr>
          <p:cNvSpPr txBox="1"/>
          <p:nvPr/>
        </p:nvSpPr>
        <p:spPr>
          <a:xfrm>
            <a:off x="3517718" y="4441981"/>
            <a:ext cx="42851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-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새 글 작성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상세보기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수정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삭제 기능 구현</a:t>
            </a:r>
            <a:endParaRPr lang="ko-KR" altLang="en-US" b="0" dirty="0">
              <a:effectLst/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29CF70B-CFB9-4AEA-91EC-A0DF0F597286}"/>
              </a:ext>
            </a:extLst>
          </p:cNvPr>
          <p:cNvSpPr txBox="1"/>
          <p:nvPr/>
        </p:nvSpPr>
        <p:spPr>
          <a:xfrm>
            <a:off x="2351315" y="311361"/>
            <a:ext cx="849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rgbClr val="78A6A5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board</a:t>
            </a:r>
            <a:endParaRPr lang="ko-KR" altLang="en-US" dirty="0">
              <a:solidFill>
                <a:srgbClr val="78A6A5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C1FCDB53-6B8B-4B21-8C90-C84DC4706C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694" y="982081"/>
            <a:ext cx="2349837" cy="5223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C7AE419-D09C-4B35-BE50-1A6DA4A2FAFF}"/>
              </a:ext>
            </a:extLst>
          </p:cNvPr>
          <p:cNvSpPr txBox="1"/>
          <p:nvPr/>
        </p:nvSpPr>
        <p:spPr>
          <a:xfrm>
            <a:off x="3598894" y="879659"/>
            <a:ext cx="619824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 dirty="0">
                <a:solidFill>
                  <a:srgbClr val="00000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board</a:t>
            </a:r>
          </a:p>
          <a:p>
            <a:r>
              <a:rPr lang="ko-KR" altLang="en-US" sz="2000" b="1" dirty="0">
                <a:solidFill>
                  <a:srgbClr val="00000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반려인들을 위한 커뮤니티 게시판</a:t>
            </a:r>
            <a:endParaRPr lang="en-US" altLang="ko-KR" sz="2000" b="1" dirty="0">
              <a:solidFill>
                <a:srgbClr val="000000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2DB1B142-67AA-4399-8E9F-EAA895266580}"/>
              </a:ext>
            </a:extLst>
          </p:cNvPr>
          <p:cNvSpPr/>
          <p:nvPr/>
        </p:nvSpPr>
        <p:spPr>
          <a:xfrm>
            <a:off x="3620277" y="1958323"/>
            <a:ext cx="2150088" cy="36933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1D49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dirty="0">
                <a:solidFill>
                  <a:srgbClr val="1D4956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게시판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459CBD1-55F1-4224-8D69-64D8D9F0C0B4}"/>
              </a:ext>
            </a:extLst>
          </p:cNvPr>
          <p:cNvSpPr txBox="1"/>
          <p:nvPr/>
        </p:nvSpPr>
        <p:spPr>
          <a:xfrm>
            <a:off x="3620277" y="4811313"/>
            <a:ext cx="57370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(create.html,   detail.html,   list.html,   upadate.html)</a:t>
            </a:r>
            <a:endParaRPr lang="ko-KR" altLang="en-US" b="0" dirty="0">
              <a:effectLst/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2032AA5-2388-401A-B9B8-8A93D96A8158}"/>
              </a:ext>
            </a:extLst>
          </p:cNvPr>
          <p:cNvSpPr txBox="1"/>
          <p:nvPr/>
        </p:nvSpPr>
        <p:spPr>
          <a:xfrm>
            <a:off x="3517719" y="2449490"/>
            <a:ext cx="55754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-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자유게시판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: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반려인들끼리 일상생활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자유로운 정보 나눔</a:t>
            </a:r>
            <a:endParaRPr lang="ko-KR" altLang="en-US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95D82D2-1611-4B5A-A589-21CC17A9A606}"/>
              </a:ext>
            </a:extLst>
          </p:cNvPr>
          <p:cNvSpPr txBox="1"/>
          <p:nvPr/>
        </p:nvSpPr>
        <p:spPr>
          <a:xfrm>
            <a:off x="3517718" y="2800648"/>
            <a:ext cx="66059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b="0" dirty="0">
                <a:effectLst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-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병원후기 게시판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: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동물병원 정보와 반려동물 치료후기 등 공유</a:t>
            </a:r>
            <a:endParaRPr lang="ko-KR" altLang="en-US" b="0" dirty="0">
              <a:effectLst/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B2A1E69-2842-49F3-B808-C69609425EDB}"/>
              </a:ext>
            </a:extLst>
          </p:cNvPr>
          <p:cNvSpPr txBox="1"/>
          <p:nvPr/>
        </p:nvSpPr>
        <p:spPr>
          <a:xfrm>
            <a:off x="3517719" y="3169980"/>
            <a:ext cx="60428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b="0" dirty="0">
                <a:effectLst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-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분실 펫 게시판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: 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분실 반려동물 찾기 정보 </a:t>
            </a:r>
            <a:endParaRPr lang="ko-KR" altLang="en-US" b="0" dirty="0">
              <a:effectLst/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253278C6-C7A0-4462-82D8-65039D506A00}"/>
              </a:ext>
            </a:extLst>
          </p:cNvPr>
          <p:cNvSpPr/>
          <p:nvPr/>
        </p:nvSpPr>
        <p:spPr>
          <a:xfrm>
            <a:off x="3598894" y="3886538"/>
            <a:ext cx="2171471" cy="36933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1D49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dirty="0">
                <a:solidFill>
                  <a:srgbClr val="1D4956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각 페이지 별 기능</a:t>
            </a:r>
          </a:p>
        </p:txBody>
      </p:sp>
    </p:spTree>
    <p:extLst>
      <p:ext uri="{BB962C8B-B14F-4D97-AF65-F5344CB8AC3E}">
        <p14:creationId xmlns:p14="http://schemas.microsoft.com/office/powerpoint/2010/main" val="547211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4EABB8C-8D67-48AC-A9A0-CEBF9563E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40BCED9-1A89-4FE8-B458-A531CB4E3516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BE4BFF-AA2C-4179-A983-DFDDFEA6299F}"/>
              </a:ext>
            </a:extLst>
          </p:cNvPr>
          <p:cNvSpPr txBox="1"/>
          <p:nvPr/>
        </p:nvSpPr>
        <p:spPr>
          <a:xfrm>
            <a:off x="542653" y="217629"/>
            <a:ext cx="19019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ko-KR" altLang="en-US" sz="2800" i="0" u="none" strike="noStrike" dirty="0">
                <a:solidFill>
                  <a:srgbClr val="1D4956"/>
                </a:solidFill>
                <a:effectLst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서비스 소개</a:t>
            </a:r>
            <a:endParaRPr lang="en-US" altLang="ko-KR" sz="2800" i="0" u="none" strike="noStrike" dirty="0">
              <a:solidFill>
                <a:srgbClr val="1D4956"/>
              </a:solidFill>
              <a:effectLst/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pic>
        <p:nvPicPr>
          <p:cNvPr id="19458" name="Picture 2">
            <a:extLst>
              <a:ext uri="{FF2B5EF4-FFF2-40B4-BE49-F238E27FC236}">
                <a16:creationId xmlns:a16="http://schemas.microsoft.com/office/drawing/2014/main" id="{31216C3E-1A52-4AF5-A15C-86B015215B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87" b="1868"/>
          <a:stretch/>
        </p:blipFill>
        <p:spPr bwMode="auto">
          <a:xfrm>
            <a:off x="436881" y="1642482"/>
            <a:ext cx="3007359" cy="3793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797D0C4-B943-431D-B62F-29DEC2F94D50}"/>
              </a:ext>
            </a:extLst>
          </p:cNvPr>
          <p:cNvSpPr txBox="1"/>
          <p:nvPr/>
        </p:nvSpPr>
        <p:spPr>
          <a:xfrm>
            <a:off x="2351315" y="311361"/>
            <a:ext cx="783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rgbClr val="78A6A5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place</a:t>
            </a:r>
            <a:endParaRPr lang="ko-KR" altLang="en-US" dirty="0">
              <a:solidFill>
                <a:srgbClr val="78A6A5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1FD447E-F919-4E86-B314-8EBADD6A4160}"/>
              </a:ext>
            </a:extLst>
          </p:cNvPr>
          <p:cNvSpPr txBox="1"/>
          <p:nvPr/>
        </p:nvSpPr>
        <p:spPr>
          <a:xfrm>
            <a:off x="3919668" y="1540059"/>
            <a:ext cx="695734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 i="0" u="none" strike="noStrike" dirty="0">
                <a:solidFill>
                  <a:srgbClr val="000000"/>
                </a:solidFill>
                <a:effectLst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place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2000" b="1" dirty="0">
                <a:solidFill>
                  <a:srgbClr val="00000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반려동물과 관련된 인프라 시설의 위치정보를 제공해주는 서비스</a:t>
            </a: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3BD76BFA-C975-4E45-9D9D-76FE131A5721}"/>
              </a:ext>
            </a:extLst>
          </p:cNvPr>
          <p:cNvSpPr/>
          <p:nvPr/>
        </p:nvSpPr>
        <p:spPr>
          <a:xfrm>
            <a:off x="3941051" y="2717142"/>
            <a:ext cx="2150088" cy="36933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1D49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dirty="0">
                <a:solidFill>
                  <a:srgbClr val="1D4956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map.html</a:t>
            </a:r>
            <a:endParaRPr lang="ko-KR" altLang="en-US" sz="1800" dirty="0">
              <a:solidFill>
                <a:srgbClr val="1D4956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32957E8-718F-4AFF-A8FC-FC8D8A7385FB}"/>
              </a:ext>
            </a:extLst>
          </p:cNvPr>
          <p:cNvSpPr txBox="1"/>
          <p:nvPr/>
        </p:nvSpPr>
        <p:spPr>
          <a:xfrm>
            <a:off x="3838493" y="3301673"/>
            <a:ext cx="66059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-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카카오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open API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를 이용 지도보기 기능 구현</a:t>
            </a:r>
            <a:endParaRPr lang="ko-KR" altLang="en-US" b="0" dirty="0">
              <a:effectLst/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0B41C88-0645-435C-8860-5FCC089E3D78}"/>
              </a:ext>
            </a:extLst>
          </p:cNvPr>
          <p:cNvSpPr txBox="1"/>
          <p:nvPr/>
        </p:nvSpPr>
        <p:spPr>
          <a:xfrm>
            <a:off x="3838492" y="3818776"/>
            <a:ext cx="66059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-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키워드를 별도로 지정하여 카테고리 기능을 구현</a:t>
            </a:r>
            <a:endParaRPr lang="ko-KR" altLang="en-US" b="0" dirty="0">
              <a:effectLst/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D0B9320-E245-40FF-99C6-9BFE8F043B2F}"/>
              </a:ext>
            </a:extLst>
          </p:cNvPr>
          <p:cNvSpPr txBox="1"/>
          <p:nvPr/>
        </p:nvSpPr>
        <p:spPr>
          <a:xfrm>
            <a:off x="3838493" y="4403306"/>
            <a:ext cx="66059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-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지도 내부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인포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윈도우를 통한 세부사항 정보 제공 구현</a:t>
            </a:r>
            <a:endParaRPr lang="ko-KR" altLang="en-US" b="0" dirty="0">
              <a:effectLst/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0E397E2-84C1-4241-BC56-550ACA821269}"/>
              </a:ext>
            </a:extLst>
          </p:cNvPr>
          <p:cNvSpPr txBox="1"/>
          <p:nvPr/>
        </p:nvSpPr>
        <p:spPr>
          <a:xfrm>
            <a:off x="3838492" y="4987836"/>
            <a:ext cx="66059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-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검색기능 구현</a:t>
            </a:r>
            <a:endParaRPr lang="ko-KR" altLang="en-US" b="0" dirty="0">
              <a:effectLst/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266395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3059784-A7E1-408D-9361-22DCBA406F39}"/>
              </a:ext>
            </a:extLst>
          </p:cNvPr>
          <p:cNvSpPr txBox="1"/>
          <p:nvPr/>
        </p:nvSpPr>
        <p:spPr>
          <a:xfrm>
            <a:off x="542653" y="217629"/>
            <a:ext cx="19019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ko-KR" altLang="en-US" sz="2800" i="0" u="none" strike="noStrike" dirty="0">
                <a:solidFill>
                  <a:srgbClr val="1D4956"/>
                </a:solidFill>
                <a:effectLst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서비스 소개</a:t>
            </a:r>
            <a:endParaRPr lang="en-US" altLang="ko-KR" sz="2800" i="0" u="none" strike="noStrike" dirty="0">
              <a:solidFill>
                <a:srgbClr val="1D4956"/>
              </a:solidFill>
              <a:effectLst/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BCE34D-CCB5-4053-ACF8-5666CEE35B9E}"/>
              </a:ext>
            </a:extLst>
          </p:cNvPr>
          <p:cNvSpPr txBox="1"/>
          <p:nvPr/>
        </p:nvSpPr>
        <p:spPr>
          <a:xfrm>
            <a:off x="2351315" y="311361"/>
            <a:ext cx="783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rgbClr val="78A6A5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place</a:t>
            </a:r>
            <a:endParaRPr lang="ko-KR" altLang="en-US" dirty="0">
              <a:solidFill>
                <a:srgbClr val="78A6A5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8417C8F4-E81B-46DA-9568-AD0662BF7D37}"/>
              </a:ext>
            </a:extLst>
          </p:cNvPr>
          <p:cNvGrpSpPr/>
          <p:nvPr/>
        </p:nvGrpSpPr>
        <p:grpSpPr>
          <a:xfrm>
            <a:off x="441053" y="1622698"/>
            <a:ext cx="5757627" cy="3937520"/>
            <a:chOff x="197421" y="1496753"/>
            <a:chExt cx="5757627" cy="3937520"/>
          </a:xfrm>
        </p:grpSpPr>
        <p:pic>
          <p:nvPicPr>
            <p:cNvPr id="21506" name="Picture 2">
              <a:extLst>
                <a:ext uri="{FF2B5EF4-FFF2-40B4-BE49-F238E27FC236}">
                  <a16:creationId xmlns:a16="http://schemas.microsoft.com/office/drawing/2014/main" id="{00E237D8-A5A2-46FB-B974-CA3AF5A5C82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756" b="23809"/>
            <a:stretch/>
          </p:blipFill>
          <p:spPr bwMode="auto">
            <a:xfrm>
              <a:off x="197421" y="1496753"/>
              <a:ext cx="5757627" cy="39375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C330DCCA-BAEE-4EB2-A146-67125F63429F}"/>
                </a:ext>
              </a:extLst>
            </p:cNvPr>
            <p:cNvSpPr/>
            <p:nvPr/>
          </p:nvSpPr>
          <p:spPr>
            <a:xfrm>
              <a:off x="1707086" y="2596055"/>
              <a:ext cx="4033313" cy="2714392"/>
            </a:xfrm>
            <a:prstGeom prst="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0F59DDE8-BC9D-4F8F-8D6A-5A794FA41A58}"/>
                </a:ext>
              </a:extLst>
            </p:cNvPr>
            <p:cNvSpPr/>
            <p:nvPr/>
          </p:nvSpPr>
          <p:spPr>
            <a:xfrm>
              <a:off x="542653" y="2596055"/>
              <a:ext cx="727347" cy="2714392"/>
            </a:xfrm>
            <a:prstGeom prst="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DC4814B7-E153-4D25-9C3E-5CC91CBA894A}"/>
              </a:ext>
            </a:extLst>
          </p:cNvPr>
          <p:cNvSpPr txBox="1"/>
          <p:nvPr/>
        </p:nvSpPr>
        <p:spPr>
          <a:xfrm>
            <a:off x="6421117" y="4907739"/>
            <a:ext cx="47053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-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검색창을 통해 이용자가 원하는 정보검색 가능</a:t>
            </a:r>
            <a:endParaRPr lang="ko-KR" altLang="en-US" b="0" dirty="0">
              <a:effectLst/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CA2B400-1027-435A-9ADA-E61659B81174}"/>
              </a:ext>
            </a:extLst>
          </p:cNvPr>
          <p:cNvSpPr txBox="1"/>
          <p:nvPr/>
        </p:nvSpPr>
        <p:spPr>
          <a:xfrm>
            <a:off x="6421117" y="2271090"/>
            <a:ext cx="11988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시설 목록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BCA107C-C37E-40C5-9D69-6626A6115616}"/>
              </a:ext>
            </a:extLst>
          </p:cNvPr>
          <p:cNvSpPr txBox="1"/>
          <p:nvPr/>
        </p:nvSpPr>
        <p:spPr>
          <a:xfrm>
            <a:off x="6421117" y="4020152"/>
            <a:ext cx="11988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시설 찾기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16CA754-E79B-44CD-80B8-27CE96F6FD26}"/>
              </a:ext>
            </a:extLst>
          </p:cNvPr>
          <p:cNvSpPr txBox="1"/>
          <p:nvPr/>
        </p:nvSpPr>
        <p:spPr>
          <a:xfrm>
            <a:off x="6421117" y="2709069"/>
            <a:ext cx="56512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-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예상되는 이용자들의 관심있는 키워드를 카테고리화 시킴</a:t>
            </a:r>
            <a:endParaRPr lang="ko-KR" altLang="en-US" b="0" dirty="0">
              <a:effectLst/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2DE924D-57EC-4D7F-A05D-5D7C96DF6C54}"/>
              </a:ext>
            </a:extLst>
          </p:cNvPr>
          <p:cNvSpPr txBox="1"/>
          <p:nvPr/>
        </p:nvSpPr>
        <p:spPr>
          <a:xfrm>
            <a:off x="6421117" y="3116270"/>
            <a:ext cx="56512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-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카테고리 선택을 통한 빠른 검색 가능</a:t>
            </a:r>
            <a:endParaRPr lang="ko-KR" altLang="en-US" b="0" dirty="0">
              <a:effectLst/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02A1806-F987-40E4-A0BC-2CB7527235B2}"/>
              </a:ext>
            </a:extLst>
          </p:cNvPr>
          <p:cNvSpPr txBox="1"/>
          <p:nvPr/>
        </p:nvSpPr>
        <p:spPr>
          <a:xfrm>
            <a:off x="6421117" y="4491923"/>
            <a:ext cx="56512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-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지도 내부에 상세정보 확인 가능</a:t>
            </a:r>
            <a:endParaRPr lang="ko-KR" altLang="en-US" b="0" dirty="0">
              <a:effectLst/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15" name="슬라이드 번호 개체 틀 1">
            <a:extLst>
              <a:ext uri="{FF2B5EF4-FFF2-40B4-BE49-F238E27FC236}">
                <a16:creationId xmlns:a16="http://schemas.microsoft.com/office/drawing/2014/main" id="{80A4A059-0C56-4E89-B27A-47A4825292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40BCED9-1A89-4FE8-B458-A531CB4E3516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14869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개체 틀 10">
            <a:extLst>
              <a:ext uri="{FF2B5EF4-FFF2-40B4-BE49-F238E27FC236}">
                <a16:creationId xmlns:a16="http://schemas.microsoft.com/office/drawing/2014/main" id="{512BBEBF-00E1-40E6-B113-00057CDEEC0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93" r="1915" b="10153"/>
          <a:stretch/>
        </p:blipFill>
        <p:spPr>
          <a:xfrm>
            <a:off x="0" y="1916832"/>
            <a:ext cx="6528048" cy="443951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4BE4BFF-AA2C-4179-A983-DFDDFEA6299F}"/>
              </a:ext>
            </a:extLst>
          </p:cNvPr>
          <p:cNvSpPr txBox="1"/>
          <p:nvPr/>
        </p:nvSpPr>
        <p:spPr>
          <a:xfrm>
            <a:off x="542653" y="217629"/>
            <a:ext cx="8942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ko-KR" altLang="en-US" sz="2800" i="0" u="none" strike="noStrike" dirty="0">
                <a:solidFill>
                  <a:srgbClr val="1D4956"/>
                </a:solidFill>
                <a:effectLst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시연</a:t>
            </a:r>
            <a:endParaRPr lang="en-US" altLang="ko-KR" sz="2800" i="0" u="none" strike="noStrike" dirty="0">
              <a:solidFill>
                <a:srgbClr val="1D4956"/>
              </a:solidFill>
              <a:effectLst/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22" name="자유형: 도형 21">
            <a:extLst>
              <a:ext uri="{FF2B5EF4-FFF2-40B4-BE49-F238E27FC236}">
                <a16:creationId xmlns:a16="http://schemas.microsoft.com/office/drawing/2014/main" id="{FA45D397-29AF-48BC-AB31-9339470EDA66}"/>
              </a:ext>
            </a:extLst>
          </p:cNvPr>
          <p:cNvSpPr/>
          <p:nvPr/>
        </p:nvSpPr>
        <p:spPr>
          <a:xfrm>
            <a:off x="0" y="0"/>
            <a:ext cx="12192000" cy="6475254"/>
          </a:xfrm>
          <a:custGeom>
            <a:avLst/>
            <a:gdLst>
              <a:gd name="connsiteX0" fmla="*/ 2410483 w 12192000"/>
              <a:gd name="connsiteY0" fmla="*/ 2198883 h 6858000"/>
              <a:gd name="connsiteX1" fmla="*/ 408054 w 12192000"/>
              <a:gd name="connsiteY1" fmla="*/ 4053322 h 6858000"/>
              <a:gd name="connsiteX2" fmla="*/ 2626106 w 12192000"/>
              <a:gd name="connsiteY2" fmla="*/ 6646308 h 6858000"/>
              <a:gd name="connsiteX3" fmla="*/ 5196368 w 12192000"/>
              <a:gd name="connsiteY3" fmla="*/ 4916805 h 6858000"/>
              <a:gd name="connsiteX4" fmla="*/ 2728360 w 12192000"/>
              <a:gd name="connsiteY4" fmla="*/ 2221565 h 6858000"/>
              <a:gd name="connsiteX5" fmla="*/ 2410483 w 12192000"/>
              <a:gd name="connsiteY5" fmla="*/ 2198883 h 6858000"/>
              <a:gd name="connsiteX6" fmla="*/ 0 w 12192000"/>
              <a:gd name="connsiteY6" fmla="*/ 0 h 6858000"/>
              <a:gd name="connsiteX7" fmla="*/ 12192000 w 12192000"/>
              <a:gd name="connsiteY7" fmla="*/ 0 h 6858000"/>
              <a:gd name="connsiteX8" fmla="*/ 12192000 w 12192000"/>
              <a:gd name="connsiteY8" fmla="*/ 6858000 h 6858000"/>
              <a:gd name="connsiteX9" fmla="*/ 0 w 12192000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6858000">
                <a:moveTo>
                  <a:pt x="2410483" y="2198883"/>
                </a:moveTo>
                <a:cubicBezTo>
                  <a:pt x="1631936" y="2220318"/>
                  <a:pt x="641677" y="2771796"/>
                  <a:pt x="408054" y="4053322"/>
                </a:cubicBezTo>
                <a:cubicBezTo>
                  <a:pt x="141056" y="5517923"/>
                  <a:pt x="1828053" y="6502395"/>
                  <a:pt x="2626106" y="6646308"/>
                </a:cubicBezTo>
                <a:cubicBezTo>
                  <a:pt x="3424158" y="6790222"/>
                  <a:pt x="5196368" y="6066503"/>
                  <a:pt x="5196368" y="4916805"/>
                </a:cubicBezTo>
                <a:cubicBezTo>
                  <a:pt x="5196368" y="3767107"/>
                  <a:pt x="3526413" y="2365479"/>
                  <a:pt x="2728360" y="2221565"/>
                </a:cubicBezTo>
                <a:cubicBezTo>
                  <a:pt x="2628604" y="2203576"/>
                  <a:pt x="2521704" y="2195821"/>
                  <a:pt x="2410483" y="2198883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9F0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FCA7212A-446E-466C-8480-CA7AB9099AE1}"/>
              </a:ext>
            </a:extLst>
          </p:cNvPr>
          <p:cNvGrpSpPr/>
          <p:nvPr/>
        </p:nvGrpSpPr>
        <p:grpSpPr>
          <a:xfrm>
            <a:off x="5521389" y="3032686"/>
            <a:ext cx="6178421" cy="792628"/>
            <a:chOff x="2267338" y="2277362"/>
            <a:chExt cx="7458271" cy="857726"/>
          </a:xfrm>
        </p:grpSpPr>
        <p:sp>
          <p:nvSpPr>
            <p:cNvPr id="11" name="모서리가 둥근 직사각형 7">
              <a:extLst>
                <a:ext uri="{FF2B5EF4-FFF2-40B4-BE49-F238E27FC236}">
                  <a16:creationId xmlns:a16="http://schemas.microsoft.com/office/drawing/2014/main" id="{F820B80B-2AD5-4D42-8428-76A3A0CEEFC4}"/>
                </a:ext>
              </a:extLst>
            </p:cNvPr>
            <p:cNvSpPr/>
            <p:nvPr/>
          </p:nvSpPr>
          <p:spPr>
            <a:xfrm>
              <a:off x="2267338" y="2277363"/>
              <a:ext cx="6916377" cy="85772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rgbClr val="17A2B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000" dirty="0">
                  <a:solidFill>
                    <a:srgbClr val="1D4956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서비스 바로가기</a:t>
              </a:r>
            </a:p>
          </p:txBody>
        </p:sp>
        <p:sp>
          <p:nvSpPr>
            <p:cNvPr id="12" name="모서리가 둥근 직사각형 8">
              <a:extLst>
                <a:ext uri="{FF2B5EF4-FFF2-40B4-BE49-F238E27FC236}">
                  <a16:creationId xmlns:a16="http://schemas.microsoft.com/office/drawing/2014/main" id="{3FD4B29C-504B-4D63-88FD-5E07EA894224}"/>
                </a:ext>
              </a:extLst>
            </p:cNvPr>
            <p:cNvSpPr/>
            <p:nvPr/>
          </p:nvSpPr>
          <p:spPr>
            <a:xfrm>
              <a:off x="7856822" y="2277362"/>
              <a:ext cx="1868787" cy="857725"/>
            </a:xfrm>
            <a:prstGeom prst="roundRect">
              <a:avLst>
                <a:gd name="adj" fmla="val 50000"/>
              </a:avLst>
            </a:prstGeom>
            <a:solidFill>
              <a:srgbClr val="17A2B8"/>
            </a:solidFill>
            <a:ln>
              <a:noFill/>
            </a:ln>
            <a:effectLst>
              <a:outerShdw blurRad="50800" dist="38100" dir="8100000" algn="tr" rotWithShape="0">
                <a:srgbClr val="17A2B8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solidFill>
                    <a:schemeClr val="bg1"/>
                  </a:solidFill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GO!</a:t>
              </a:r>
              <a:endParaRPr lang="ko-KR" altLang="en-US" sz="2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4EABB8C-8D67-48AC-A9A0-CEBF9563E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40BCED9-1A89-4FE8-B458-A531CB4E3516}" type="slidenum">
              <a:rPr lang="ko-KR" altLang="en-US" smtClean="0"/>
              <a:t>14</a:t>
            </a:fld>
            <a:endParaRPr lang="ko-KR" altLang="en-US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192CF34-9A3E-4CA0-99F8-C27D572E696F}"/>
              </a:ext>
            </a:extLst>
          </p:cNvPr>
          <p:cNvSpPr/>
          <p:nvPr/>
        </p:nvSpPr>
        <p:spPr>
          <a:xfrm>
            <a:off x="298580" y="233266"/>
            <a:ext cx="93306" cy="47586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E6F0C94-E5BC-47B5-92A9-25D6D33D85AF}"/>
              </a:ext>
            </a:extLst>
          </p:cNvPr>
          <p:cNvSpPr txBox="1"/>
          <p:nvPr/>
        </p:nvSpPr>
        <p:spPr>
          <a:xfrm>
            <a:off x="78377" y="6475254"/>
            <a:ext cx="402699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i="1" dirty="0">
                <a:solidFill>
                  <a:schemeClr val="bg1">
                    <a:lumMod val="50000"/>
                  </a:schemeClr>
                </a:solidFill>
              </a:rPr>
              <a:t>멀티캠퍼스 </a:t>
            </a:r>
            <a:r>
              <a:rPr lang="en-US" altLang="ko-KR" sz="1000" i="1" dirty="0">
                <a:solidFill>
                  <a:schemeClr val="bg1">
                    <a:lumMod val="50000"/>
                  </a:schemeClr>
                </a:solidFill>
              </a:rPr>
              <a:t>K-Digital Training : </a:t>
            </a:r>
            <a:r>
              <a:rPr lang="ko-KR" altLang="en-US" sz="1000" i="1" dirty="0">
                <a:solidFill>
                  <a:schemeClr val="bg1">
                    <a:lumMod val="50000"/>
                  </a:schemeClr>
                </a:solidFill>
              </a:rPr>
              <a:t>프로젝트형 </a:t>
            </a:r>
            <a:r>
              <a:rPr lang="en-US" altLang="ko-KR" sz="1000" i="1" dirty="0">
                <a:solidFill>
                  <a:schemeClr val="bg1">
                    <a:lumMod val="50000"/>
                  </a:schemeClr>
                </a:solidFill>
              </a:rPr>
              <a:t>AI </a:t>
            </a:r>
            <a:r>
              <a:rPr lang="ko-KR" altLang="en-US" sz="1000" i="1" dirty="0">
                <a:solidFill>
                  <a:schemeClr val="bg1">
                    <a:lumMod val="50000"/>
                  </a:schemeClr>
                </a:solidFill>
              </a:rPr>
              <a:t>서비스 개발 </a:t>
            </a:r>
            <a:r>
              <a:rPr lang="en-US" altLang="ko-KR" sz="1000" i="1" dirty="0">
                <a:solidFill>
                  <a:schemeClr val="bg1">
                    <a:lumMod val="50000"/>
                  </a:schemeClr>
                </a:solidFill>
              </a:rPr>
              <a:t>B</a:t>
            </a:r>
            <a:r>
              <a:rPr lang="ko-KR" altLang="en-US" sz="1000" i="1" dirty="0">
                <a:solidFill>
                  <a:schemeClr val="bg1">
                    <a:lumMod val="50000"/>
                  </a:schemeClr>
                </a:solidFill>
              </a:rPr>
              <a:t>반 </a:t>
            </a:r>
            <a:r>
              <a:rPr lang="en-US" altLang="ko-KR" sz="1000" i="1" dirty="0">
                <a:solidFill>
                  <a:schemeClr val="bg1">
                    <a:lumMod val="50000"/>
                  </a:schemeClr>
                </a:solidFill>
              </a:rPr>
              <a:t>1</a:t>
            </a:r>
            <a:r>
              <a:rPr lang="ko-KR" altLang="en-US" sz="1000" i="1" dirty="0">
                <a:solidFill>
                  <a:schemeClr val="bg1">
                    <a:lumMod val="50000"/>
                  </a:schemeClr>
                </a:solidFill>
              </a:rPr>
              <a:t>조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0AD04BA-A5DD-42CA-B01C-820D9D4515DA}"/>
              </a:ext>
            </a:extLst>
          </p:cNvPr>
          <p:cNvSpPr txBox="1"/>
          <p:nvPr/>
        </p:nvSpPr>
        <p:spPr>
          <a:xfrm>
            <a:off x="542653" y="217629"/>
            <a:ext cx="19019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ko-KR" altLang="en-US" sz="2800" i="0" u="none" strike="noStrike" dirty="0">
                <a:solidFill>
                  <a:srgbClr val="1D4956"/>
                </a:solidFill>
                <a:effectLst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시연</a:t>
            </a:r>
            <a:endParaRPr lang="en-US" altLang="ko-KR" sz="2800" i="0" u="none" strike="noStrike" dirty="0">
              <a:solidFill>
                <a:srgbClr val="1D4956"/>
              </a:solidFill>
              <a:effectLst/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60714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0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4381C8D-FDF1-436D-8630-5E727F13B6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40BCED9-1A89-4FE8-B458-A531CB4E3516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7C5067-8552-431C-812D-42B33D7BDAA8}"/>
              </a:ext>
            </a:extLst>
          </p:cNvPr>
          <p:cNvSpPr txBox="1"/>
          <p:nvPr/>
        </p:nvSpPr>
        <p:spPr>
          <a:xfrm>
            <a:off x="542653" y="217629"/>
            <a:ext cx="40200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ko-KR" altLang="en-US" sz="2800" b="0" i="0" u="none" strike="noStrike" dirty="0">
                <a:solidFill>
                  <a:srgbClr val="1D4956"/>
                </a:solidFill>
                <a:effectLst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기대효과 및 향후 발전방향</a:t>
            </a:r>
            <a:endParaRPr lang="en-US" altLang="ko-KR" sz="2800" b="0" i="0" u="none" strike="noStrike" dirty="0">
              <a:solidFill>
                <a:srgbClr val="1D4956"/>
              </a:solidFill>
              <a:effectLst/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C550DE-88DF-4C18-8A52-088D4D46C547}"/>
              </a:ext>
            </a:extLst>
          </p:cNvPr>
          <p:cNvSpPr txBox="1"/>
          <p:nvPr/>
        </p:nvSpPr>
        <p:spPr>
          <a:xfrm>
            <a:off x="402573" y="3673573"/>
            <a:ext cx="11260571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en-US" altLang="ko-KR" sz="1500" b="0" i="0" u="none" strike="noStrike" dirty="0">
                <a:solidFill>
                  <a:srgbClr val="000000"/>
                </a:solidFill>
                <a:effectLst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1. </a:t>
            </a:r>
            <a:r>
              <a:rPr lang="ko-KR" altLang="en-US" sz="1500" b="0" i="0" u="none" strike="noStrike" dirty="0">
                <a:solidFill>
                  <a:srgbClr val="000000"/>
                </a:solidFill>
                <a:effectLst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네이버 지도 </a:t>
            </a:r>
            <a:r>
              <a:rPr lang="ko-KR" altLang="en-US" sz="1500" b="0" i="0" u="none" strike="noStrike" dirty="0" err="1">
                <a:solidFill>
                  <a:srgbClr val="000000"/>
                </a:solidFill>
                <a:effectLst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크롤링을</a:t>
            </a:r>
            <a:r>
              <a:rPr lang="ko-KR" altLang="en-US" sz="1500" b="0" i="0" u="none" strike="noStrike" dirty="0">
                <a:solidFill>
                  <a:srgbClr val="000000"/>
                </a:solidFill>
                <a:effectLst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통해 인프라 정보를 받아오는 과정에서</a:t>
            </a:r>
            <a:r>
              <a:rPr lang="en-US" altLang="ko-KR" sz="1500" b="0" i="0" u="none" strike="noStrike" dirty="0">
                <a:solidFill>
                  <a:srgbClr val="000000"/>
                </a:solidFill>
                <a:effectLst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</a:t>
            </a:r>
            <a:r>
              <a:rPr lang="ko-KR" altLang="en-US" sz="1500" b="0" i="0" u="none" strike="noStrike" dirty="0">
                <a:solidFill>
                  <a:srgbClr val="000000"/>
                </a:solidFill>
                <a:effectLst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검색 시스템 자체에 </a:t>
            </a:r>
            <a:r>
              <a:rPr lang="en-US" altLang="ko-KR" sz="1500" b="0" i="0" u="none" strike="noStrike" dirty="0">
                <a:solidFill>
                  <a:srgbClr val="000000"/>
                </a:solidFill>
                <a:effectLst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300</a:t>
            </a:r>
            <a:r>
              <a:rPr lang="ko-KR" altLang="en-US" sz="1500" b="0" i="0" u="none" strike="noStrike" dirty="0">
                <a:solidFill>
                  <a:srgbClr val="000000"/>
                </a:solidFill>
                <a:effectLst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건의 제한이 걸려있어서</a:t>
            </a:r>
            <a:r>
              <a:rPr lang="en-US" altLang="ko-KR" sz="1500" dirty="0">
                <a:solidFill>
                  <a:srgbClr val="00000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en-US" altLang="ko-KR" sz="1500" b="0" i="0" u="none" strike="noStrike" dirty="0">
                <a:solidFill>
                  <a:srgbClr val="000000"/>
                </a:solidFill>
                <a:effectLst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1400</a:t>
            </a:r>
            <a:r>
              <a:rPr lang="ko-KR" altLang="en-US" sz="1500" b="0" i="0" u="none" strike="noStrike" dirty="0">
                <a:solidFill>
                  <a:srgbClr val="000000"/>
                </a:solidFill>
                <a:effectLst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건을 모두 받아오지 못함</a:t>
            </a:r>
            <a:endParaRPr lang="en-US" altLang="ko-KR" sz="1500" b="0" i="0" u="none" strike="noStrike" dirty="0">
              <a:solidFill>
                <a:srgbClr val="000000"/>
              </a:solidFill>
              <a:effectLst/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ko-KR" altLang="en-US" sz="1500" b="0" i="0" u="none" strike="noStrike" dirty="0">
                <a:solidFill>
                  <a:srgbClr val="000000"/>
                </a:solidFill>
                <a:effectLst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   유료 서비스 혹은 검색 시스템이 개선된다면 같은 방식으로 더 많은 데이터를 받아올 수 있을 것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E1F5F67-DC62-486A-817F-40C7B8B08CD2}"/>
              </a:ext>
            </a:extLst>
          </p:cNvPr>
          <p:cNvSpPr txBox="1"/>
          <p:nvPr/>
        </p:nvSpPr>
        <p:spPr>
          <a:xfrm>
            <a:off x="402573" y="4427886"/>
            <a:ext cx="5093038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500" b="0" i="0" u="none" strike="noStrike" dirty="0">
                <a:solidFill>
                  <a:srgbClr val="000000"/>
                </a:solidFill>
                <a:effectLst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2. </a:t>
            </a:r>
            <a:r>
              <a:rPr lang="ko-KR" altLang="en-US" sz="1500" b="0" i="0" u="none" strike="noStrike" dirty="0">
                <a:solidFill>
                  <a:srgbClr val="000000"/>
                </a:solidFill>
                <a:effectLst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현재 서울시로만 국한되어 있는 서비스를 전국으로 확대 가능</a:t>
            </a:r>
            <a:endParaRPr lang="ko-KR" altLang="en-US" sz="1500" b="0" dirty="0">
              <a:effectLst/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93DA45E-E5CB-42EF-B436-28B897AA7751}"/>
              </a:ext>
            </a:extLst>
          </p:cNvPr>
          <p:cNvSpPr txBox="1"/>
          <p:nvPr/>
        </p:nvSpPr>
        <p:spPr>
          <a:xfrm>
            <a:off x="402573" y="4968900"/>
            <a:ext cx="8592017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500" b="0" i="0" u="none" strike="noStrike" dirty="0">
                <a:solidFill>
                  <a:srgbClr val="000000"/>
                </a:solidFill>
                <a:effectLst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3. </a:t>
            </a:r>
            <a:r>
              <a:rPr lang="ko-KR" altLang="en-US" sz="1500" b="0" i="0" u="none" strike="noStrike" dirty="0">
                <a:solidFill>
                  <a:srgbClr val="000000"/>
                </a:solidFill>
                <a:effectLst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추후 반려동물 매거진 및 쇼핑몰 연결</a:t>
            </a:r>
            <a:r>
              <a:rPr lang="en-US" altLang="ko-KR" sz="1500" b="0" i="0" u="none" strike="noStrike" dirty="0">
                <a:solidFill>
                  <a:srgbClr val="000000"/>
                </a:solidFill>
                <a:effectLst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</a:t>
            </a:r>
            <a:r>
              <a:rPr lang="ko-KR" altLang="en-US" sz="1500" b="0" i="0" u="none" strike="noStrike" dirty="0">
                <a:solidFill>
                  <a:srgbClr val="000000"/>
                </a:solidFill>
                <a:effectLst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분양 커뮤니티 등 다양한 정보를 제공하는 종합 커뮤니티로 발전 가능</a:t>
            </a:r>
            <a:endParaRPr lang="ko-KR" altLang="en-US" sz="1500" b="0" dirty="0">
              <a:effectLst/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48BBE68-3421-4E86-B302-A9488B1E7B9E}"/>
              </a:ext>
            </a:extLst>
          </p:cNvPr>
          <p:cNvSpPr txBox="1"/>
          <p:nvPr/>
        </p:nvSpPr>
        <p:spPr>
          <a:xfrm>
            <a:off x="402573" y="5509914"/>
            <a:ext cx="10277749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500" b="0" i="0" u="none" strike="noStrike" dirty="0">
                <a:solidFill>
                  <a:srgbClr val="000000"/>
                </a:solidFill>
                <a:effectLst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4. </a:t>
            </a:r>
            <a:r>
              <a:rPr lang="ko-KR" altLang="en-US" sz="1500" b="0" i="0" u="none" strike="noStrike" dirty="0">
                <a:solidFill>
                  <a:srgbClr val="000000"/>
                </a:solidFill>
                <a:effectLst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테마 별 추천 서비스로 트렌드에 맞는 테마를 지속적으로 업데이트하여</a:t>
            </a:r>
            <a:r>
              <a:rPr lang="ko-KR" altLang="en-US" sz="15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사용</a:t>
            </a:r>
            <a:r>
              <a:rPr lang="ko-KR" altLang="en-US" sz="1500" b="0" i="0" u="none" strike="noStrike" dirty="0">
                <a:solidFill>
                  <a:srgbClr val="000000"/>
                </a:solidFill>
                <a:effectLst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자의 관심사에 맞게 실시간 수요를 발굴할 수 있을 것</a:t>
            </a:r>
            <a:endParaRPr lang="ko-KR" altLang="en-US" sz="1500" b="0" dirty="0">
              <a:effectLst/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5DEDABF2-16B5-4CDF-9435-9122F680FFC0}"/>
              </a:ext>
            </a:extLst>
          </p:cNvPr>
          <p:cNvSpPr/>
          <p:nvPr/>
        </p:nvSpPr>
        <p:spPr>
          <a:xfrm>
            <a:off x="402573" y="3103925"/>
            <a:ext cx="2150088" cy="36933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1D49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b="1" dirty="0">
                <a:solidFill>
                  <a:srgbClr val="00000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향후 발전방향</a:t>
            </a:r>
            <a:endParaRPr lang="en-US" altLang="ko-KR" sz="1800" b="1" dirty="0">
              <a:solidFill>
                <a:srgbClr val="000000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5DFFAB2F-EEB3-4B98-A58B-FB3DFFA35AA7}"/>
              </a:ext>
            </a:extLst>
          </p:cNvPr>
          <p:cNvSpPr/>
          <p:nvPr/>
        </p:nvSpPr>
        <p:spPr>
          <a:xfrm>
            <a:off x="402573" y="1409699"/>
            <a:ext cx="2150088" cy="36933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1D49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b="1" dirty="0">
                <a:solidFill>
                  <a:srgbClr val="00000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기대효과</a:t>
            </a:r>
            <a:endParaRPr lang="en-US" altLang="ko-KR" sz="1800" b="1" dirty="0">
              <a:solidFill>
                <a:srgbClr val="000000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A36815D-8808-468F-AC9B-5FD3ECFC18E1}"/>
              </a:ext>
            </a:extLst>
          </p:cNvPr>
          <p:cNvSpPr txBox="1"/>
          <p:nvPr/>
        </p:nvSpPr>
        <p:spPr>
          <a:xfrm>
            <a:off x="402573" y="1932970"/>
            <a:ext cx="9855200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500" b="0" i="0" u="none" strike="noStrike" dirty="0">
                <a:solidFill>
                  <a:srgbClr val="000000"/>
                </a:solidFill>
                <a:effectLst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1. </a:t>
            </a:r>
            <a:r>
              <a:rPr lang="ko-KR" altLang="en-US" sz="1500" b="0" i="0" u="none" strike="noStrike" dirty="0">
                <a:solidFill>
                  <a:srgbClr val="000000"/>
                </a:solidFill>
                <a:effectLst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손쉽고 빠르게 반려동물 관련 인프라 정보를 획득하고</a:t>
            </a:r>
            <a:r>
              <a:rPr lang="en-US" altLang="ko-KR" sz="1500" b="0" i="0" u="none" strike="noStrike" dirty="0">
                <a:solidFill>
                  <a:srgbClr val="000000"/>
                </a:solidFill>
                <a:effectLst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</a:t>
            </a:r>
            <a:r>
              <a:rPr lang="ko-KR" altLang="en-US" sz="1500" b="0" i="0" u="none" strike="noStrike" dirty="0">
                <a:solidFill>
                  <a:srgbClr val="000000"/>
                </a:solidFill>
                <a:effectLst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커뮤니티를 통해 정보를 교환할 수 있다</a:t>
            </a:r>
            <a:r>
              <a:rPr lang="en-US" altLang="ko-KR" sz="1500" b="0" i="0" u="none" strike="noStrike" dirty="0">
                <a:solidFill>
                  <a:srgbClr val="000000"/>
                </a:solidFill>
                <a:effectLst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.</a:t>
            </a:r>
            <a:endParaRPr lang="ko-KR" altLang="en-US" sz="15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5CE46FC-9D61-43FF-8F87-B1CDEBA08099}"/>
              </a:ext>
            </a:extLst>
          </p:cNvPr>
          <p:cNvSpPr txBox="1"/>
          <p:nvPr/>
        </p:nvSpPr>
        <p:spPr>
          <a:xfrm>
            <a:off x="402573" y="2362596"/>
            <a:ext cx="9347200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500" b="0" dirty="0">
                <a:effectLst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2. </a:t>
            </a:r>
            <a:r>
              <a:rPr lang="ko-KR" altLang="en-US" sz="1500" b="0" i="0" u="none" strike="noStrike" dirty="0">
                <a:solidFill>
                  <a:srgbClr val="000000"/>
                </a:solidFill>
                <a:effectLst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반려인이 아니더라도 커뮤니티를 통해 팁과 주의할 점을 습득하며 반려인으로 입문하는 준비를 할 수 있다</a:t>
            </a:r>
            <a:r>
              <a:rPr lang="en-US" altLang="ko-KR" sz="1500" b="0" i="0" u="none" strike="noStrike" dirty="0">
                <a:solidFill>
                  <a:srgbClr val="000000"/>
                </a:solidFill>
                <a:effectLst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.</a:t>
            </a:r>
            <a:endParaRPr lang="ko-KR" altLang="en-US" sz="1500" b="0" dirty="0">
              <a:effectLst/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214105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EC161150-B21E-40A8-BD55-295928C623AC}"/>
              </a:ext>
            </a:extLst>
          </p:cNvPr>
          <p:cNvSpPr/>
          <p:nvPr/>
        </p:nvSpPr>
        <p:spPr>
          <a:xfrm>
            <a:off x="524876" y="1329631"/>
            <a:ext cx="5056714" cy="219676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44500" sx="101000" sy="101000" algn="ctr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77F7423-6D1B-45E2-B823-56E80501CEC8}"/>
              </a:ext>
            </a:extLst>
          </p:cNvPr>
          <p:cNvSpPr/>
          <p:nvPr/>
        </p:nvSpPr>
        <p:spPr>
          <a:xfrm>
            <a:off x="639889" y="1571637"/>
            <a:ext cx="4826687" cy="18312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200" b="0" dirty="0">
                <a:solidFill>
                  <a:schemeClr val="tx1"/>
                </a:solidFill>
                <a:effectLst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D</a:t>
            </a:r>
            <a:r>
              <a:rPr lang="en-US" altLang="ko-KR" sz="1200" b="0" i="0" u="none" strike="noStrike" dirty="0">
                <a:solidFill>
                  <a:srgbClr val="000000"/>
                </a:solidFill>
                <a:effectLst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jango</a:t>
            </a: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에서 지원하는 세션관련 라이브러리가 있다는 걸 몰라서 새롭게 모델을 만들었는데</a:t>
            </a:r>
            <a:r>
              <a:rPr lang="en-US" altLang="ko-KR" sz="1200" b="0" i="0" u="none" strike="noStrike" dirty="0">
                <a:solidFill>
                  <a:srgbClr val="000000"/>
                </a:solidFill>
                <a:effectLst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</a:t>
            </a: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관련 처리가 조금 어려웠습니다</a:t>
            </a:r>
            <a:r>
              <a:rPr lang="en-US" altLang="ko-KR" sz="1200" b="0" i="0" u="none" strike="noStrike" dirty="0">
                <a:solidFill>
                  <a:srgbClr val="000000"/>
                </a:solidFill>
                <a:effectLst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. </a:t>
            </a: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그래도 해결해가는 과정에서 논리적인 사고력을 키울 수 있었다고 생각합니다</a:t>
            </a:r>
            <a:r>
              <a:rPr lang="en-US" altLang="ko-KR" sz="1200" b="0" i="0" u="none" strike="noStrike" dirty="0">
                <a:solidFill>
                  <a:srgbClr val="000000"/>
                </a:solidFill>
                <a:effectLst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.</a:t>
            </a:r>
            <a:r>
              <a:rPr lang="ko-KR" altLang="en-US" sz="1200" i="0" u="none" strike="noStrike" dirty="0">
                <a:solidFill>
                  <a:srgbClr val="00000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ko-KR" altLang="en-US" sz="1200" b="0" dirty="0">
                <a:solidFill>
                  <a:schemeClr val="tx1"/>
                </a:solidFill>
                <a:effectLst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또한 </a:t>
            </a: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카카오 맵 </a:t>
            </a:r>
            <a:r>
              <a:rPr lang="en-US" altLang="ko-KR" sz="1200" b="0" i="0" u="none" strike="noStrike" dirty="0">
                <a:solidFill>
                  <a:srgbClr val="000000"/>
                </a:solidFill>
                <a:effectLst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API</a:t>
            </a: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가 이 서비스의 핵심 기능 중 하나인데</a:t>
            </a:r>
            <a:r>
              <a:rPr lang="en-US" altLang="ko-KR" sz="1200" b="0" i="0" u="none" strike="noStrike" dirty="0">
                <a:solidFill>
                  <a:srgbClr val="000000"/>
                </a:solidFill>
                <a:effectLst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</a:t>
            </a: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저도 이번 기회에 처음 사용해보고 익힐 수 있어서 좋았습니다</a:t>
            </a:r>
            <a:r>
              <a:rPr lang="en-US" altLang="ko-KR" sz="1200" b="0" i="0" u="none" strike="noStrike" dirty="0">
                <a:solidFill>
                  <a:srgbClr val="000000"/>
                </a:solidFill>
                <a:effectLst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.</a:t>
            </a:r>
            <a:endParaRPr lang="en-US" altLang="ko-KR" sz="1200" i="0" u="none" strike="noStrike" dirty="0">
              <a:solidFill>
                <a:srgbClr val="000000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ko-KR" altLang="en-US" sz="1200" b="0" dirty="0">
                <a:effectLst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팀원분들이 프로젝트 처음 해본다고 하셨고 저도 </a:t>
            </a:r>
            <a:r>
              <a:rPr lang="en-US" altLang="ko-KR" sz="1200" b="0" dirty="0">
                <a:solidFill>
                  <a:schemeClr val="tx1"/>
                </a:solidFill>
                <a:effectLst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D</a:t>
            </a:r>
            <a:r>
              <a:rPr lang="en-US" altLang="ko-KR" sz="1200" b="0" i="0" u="none" strike="noStrike" dirty="0">
                <a:solidFill>
                  <a:srgbClr val="000000"/>
                </a:solidFill>
                <a:effectLst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jango </a:t>
            </a: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는 처음 써봐서 처음엔 걱정이 많았는데</a:t>
            </a:r>
            <a:r>
              <a:rPr lang="en-US" altLang="ko-KR" sz="1200" b="0" i="0" u="none" strike="noStrike" dirty="0">
                <a:solidFill>
                  <a:srgbClr val="000000"/>
                </a:solidFill>
                <a:effectLst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</a:t>
            </a: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다들 열심히 </a:t>
            </a:r>
            <a:r>
              <a:rPr lang="ko-KR" altLang="en-US" sz="1200" b="0" i="0" u="none" strike="noStrike" dirty="0" err="1">
                <a:solidFill>
                  <a:srgbClr val="000000"/>
                </a:solidFill>
                <a:effectLst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해주셔서</a:t>
            </a: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잘 마무리할 수 있었습니다</a:t>
            </a:r>
            <a:r>
              <a:rPr lang="en-US" altLang="ko-KR" sz="1200" b="0" i="0" u="none" strike="noStrike" dirty="0">
                <a:solidFill>
                  <a:srgbClr val="000000"/>
                </a:solidFill>
                <a:effectLst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.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500" dirty="0">
              <a:solidFill>
                <a:srgbClr val="000000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함께 </a:t>
            </a:r>
            <a:r>
              <a:rPr lang="ko-KR" altLang="en-US" sz="1200" b="0" i="0" u="none" strike="noStrike" dirty="0" err="1">
                <a:solidFill>
                  <a:srgbClr val="000000"/>
                </a:solidFill>
                <a:effectLst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해주신</a:t>
            </a: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팀원분들께 감사합니다</a:t>
            </a:r>
            <a:r>
              <a:rPr lang="en-US" altLang="ko-KR" sz="1200" b="0" i="0" u="none" strike="noStrike" dirty="0">
                <a:solidFill>
                  <a:srgbClr val="000000"/>
                </a:solidFill>
                <a:effectLst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.</a:t>
            </a:r>
            <a:endParaRPr lang="ko-KR" altLang="en-US" sz="1200" b="0" dirty="0">
              <a:effectLst/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01718B6-4960-466C-95DA-83CB5F55D899}"/>
              </a:ext>
            </a:extLst>
          </p:cNvPr>
          <p:cNvSpPr/>
          <p:nvPr/>
        </p:nvSpPr>
        <p:spPr>
          <a:xfrm>
            <a:off x="6610410" y="1329631"/>
            <a:ext cx="5056713" cy="219676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44500" sx="101000" sy="101000" algn="ctr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7912D76-0259-434F-9D9D-FF71BE624862}"/>
              </a:ext>
            </a:extLst>
          </p:cNvPr>
          <p:cNvSpPr/>
          <p:nvPr/>
        </p:nvSpPr>
        <p:spPr>
          <a:xfrm>
            <a:off x="6790083" y="1571637"/>
            <a:ext cx="476202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데이터 로드 시에 오픈 </a:t>
            </a:r>
            <a:r>
              <a:rPr lang="en-US" altLang="ko-KR" sz="1200" b="0" i="0" u="none" strike="noStrike" dirty="0">
                <a:solidFill>
                  <a:srgbClr val="000000"/>
                </a:solidFill>
                <a:effectLst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API </a:t>
            </a: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서버 문제로 </a:t>
            </a:r>
            <a:r>
              <a:rPr lang="en-US" altLang="ko-KR" sz="1200" b="0" i="0" u="none" strike="noStrike" dirty="0">
                <a:solidFill>
                  <a:srgbClr val="000000"/>
                </a:solidFill>
                <a:effectLst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ajax </a:t>
            </a: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방식 실패 </a:t>
            </a:r>
            <a:r>
              <a:rPr lang="en-US" altLang="ko-KR" sz="1200" b="0" i="0" u="none" strike="noStrike" dirty="0">
                <a:solidFill>
                  <a:srgbClr val="000000"/>
                </a:solidFill>
                <a:effectLst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&amp; </a:t>
            </a:r>
            <a:r>
              <a:rPr lang="ko-KR" altLang="en-US" sz="1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en-US" altLang="ko-KR" sz="1200" b="0" i="0" u="none" strike="noStrike" dirty="0" err="1">
                <a:solidFill>
                  <a:srgbClr val="000000"/>
                </a:solidFill>
                <a:effectLst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BeautifulSoup</a:t>
            </a: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으로 파싱 이후 데이터 매칭 실패</a:t>
            </a:r>
            <a:endParaRPr lang="ko-KR" altLang="en-US" sz="1200" b="0" dirty="0">
              <a:effectLst/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일련의 실패 이후 </a:t>
            </a:r>
            <a:r>
              <a:rPr lang="en-US" altLang="ko-KR" sz="1200" b="0" i="0" u="none" strike="noStrike" dirty="0">
                <a:solidFill>
                  <a:srgbClr val="000000"/>
                </a:solidFill>
                <a:effectLst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Selenium</a:t>
            </a: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으로 네이버 지도 검색 결과를 웹 크롤링하여 원하는 데이터를 직접 </a:t>
            </a:r>
            <a:r>
              <a:rPr lang="en-US" altLang="ko-KR" sz="1200" b="0" i="0" u="none" strike="noStrike" dirty="0">
                <a:solidFill>
                  <a:srgbClr val="000000"/>
                </a:solidFill>
                <a:effectLst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DB</a:t>
            </a: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에 넣어 사용하였습니다</a:t>
            </a:r>
            <a:r>
              <a:rPr lang="en-US" altLang="ko-KR" sz="1200" b="0" i="0" u="none" strike="noStrike" dirty="0">
                <a:solidFill>
                  <a:srgbClr val="000000"/>
                </a:solidFill>
                <a:effectLst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.</a:t>
            </a:r>
            <a:endParaRPr lang="ko-KR" altLang="en-US" sz="1200" b="0" dirty="0">
              <a:effectLst/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ko-KR" altLang="en-US" sz="1200" b="0" dirty="0">
                <a:effectLst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r>
              <a:rPr lang="en-US" altLang="ko-KR" sz="1200" b="0" i="0" u="none" strike="noStrike" dirty="0">
                <a:solidFill>
                  <a:srgbClr val="000000"/>
                </a:solidFill>
                <a:effectLst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DB</a:t>
            </a: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에 데이터를 넣는 것부터 많은 시간을 할애하였는데 그 고민의 시간들 덕분에 더 많이 배울 수 있었다고 생각합니다</a:t>
            </a:r>
            <a:r>
              <a:rPr lang="en-US" altLang="ko-KR" sz="1200" b="0" i="0" u="none" strike="noStrike" dirty="0">
                <a:solidFill>
                  <a:srgbClr val="000000"/>
                </a:solidFill>
                <a:effectLst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.</a:t>
            </a:r>
            <a:endParaRPr lang="ko-KR" altLang="en-US" sz="1200" b="0" dirty="0">
              <a:effectLst/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ko-KR" altLang="en-US" sz="1200" b="0" dirty="0">
                <a:effectLst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또한 비전공자인 팀원들을 잘 이끌어준 조장님에게 감사드립니다</a:t>
            </a:r>
            <a:r>
              <a:rPr lang="en-US" altLang="ko-KR" sz="1200" b="0" i="0" u="none" strike="noStrike" dirty="0">
                <a:solidFill>
                  <a:srgbClr val="000000"/>
                </a:solidFill>
                <a:effectLst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.</a:t>
            </a:r>
            <a:endParaRPr lang="ko-KR" altLang="en-US" sz="1200" b="0" dirty="0">
              <a:effectLst/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3402283-EB15-43D5-A78B-9F565A99E1A2}"/>
              </a:ext>
            </a:extLst>
          </p:cNvPr>
          <p:cNvSpPr/>
          <p:nvPr/>
        </p:nvSpPr>
        <p:spPr>
          <a:xfrm>
            <a:off x="524876" y="3971830"/>
            <a:ext cx="5056714" cy="219676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44500" sx="101000" sy="101000" algn="ctr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322B642-28BC-41D5-B77A-8CE72BBE9253}"/>
              </a:ext>
            </a:extLst>
          </p:cNvPr>
          <p:cNvSpPr/>
          <p:nvPr/>
        </p:nvSpPr>
        <p:spPr>
          <a:xfrm>
            <a:off x="639889" y="4296118"/>
            <a:ext cx="4826687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200" b="0" dirty="0">
                <a:solidFill>
                  <a:schemeClr val="tx1"/>
                </a:solidFill>
                <a:effectLst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D</a:t>
            </a:r>
            <a:r>
              <a:rPr lang="en-US" altLang="ko-KR" sz="1200" b="0" i="0" u="none" strike="noStrike" dirty="0">
                <a:solidFill>
                  <a:srgbClr val="000000"/>
                </a:solidFill>
                <a:effectLst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jango</a:t>
            </a: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와 </a:t>
            </a:r>
            <a:r>
              <a:rPr lang="ko-KR" altLang="en-US" sz="1200" b="0" i="0" u="none" strike="noStrike" dirty="0" err="1">
                <a:solidFill>
                  <a:srgbClr val="000000"/>
                </a:solidFill>
                <a:effectLst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파이썬으로</a:t>
            </a: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팀원들과 협의하면서</a:t>
            </a:r>
            <a:r>
              <a:rPr lang="ko-KR" altLang="en-US" sz="1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실제 웹사이트를 구축해 보는 좋은 경험이었습니다</a:t>
            </a:r>
            <a:r>
              <a:rPr lang="en-US" altLang="ko-KR" sz="1200" b="0" i="0" u="none" strike="noStrike" dirty="0">
                <a:solidFill>
                  <a:srgbClr val="000000"/>
                </a:solidFill>
                <a:effectLst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.</a:t>
            </a:r>
            <a:endParaRPr lang="ko-KR" altLang="en-US" sz="1200" b="0" dirty="0">
              <a:effectLst/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ko-KR" altLang="en-US" sz="1200" b="0" dirty="0">
                <a:effectLst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게시판을 구축하면서 데이타베이스 테이블 구축과 게시판이</a:t>
            </a:r>
            <a:r>
              <a:rPr lang="ko-KR" altLang="en-US" sz="1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어떻게 연동되는지</a:t>
            </a:r>
            <a:r>
              <a:rPr lang="en-US" altLang="ko-KR" sz="1200" b="0" i="0" u="none" strike="noStrike" dirty="0">
                <a:solidFill>
                  <a:srgbClr val="000000"/>
                </a:solidFill>
                <a:effectLst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</a:t>
            </a: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새 글 작성</a:t>
            </a:r>
            <a:r>
              <a:rPr lang="en-US" altLang="ko-KR" sz="1200" b="0" i="0" u="none" strike="noStrike" dirty="0">
                <a:solidFill>
                  <a:srgbClr val="000000"/>
                </a:solidFill>
                <a:effectLst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</a:t>
            </a: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수정</a:t>
            </a:r>
            <a:r>
              <a:rPr lang="en-US" altLang="ko-KR" sz="1200" b="0" i="0" u="none" strike="noStrike" dirty="0">
                <a:solidFill>
                  <a:srgbClr val="000000"/>
                </a:solidFill>
                <a:effectLst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</a:t>
            </a: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삭제 기능 등을 구현하려면 </a:t>
            </a:r>
            <a:r>
              <a:rPr lang="ko-KR" altLang="en-US" sz="1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어떻게 해야 되는지 등 개발 경험을 할 수 있었습니다</a:t>
            </a:r>
            <a:r>
              <a:rPr lang="en-US" altLang="ko-KR" sz="1200" b="0" i="0" u="none" strike="noStrike" dirty="0">
                <a:solidFill>
                  <a:srgbClr val="000000"/>
                </a:solidFill>
                <a:effectLst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.</a:t>
            </a:r>
            <a:endParaRPr lang="ko-KR" altLang="en-US" sz="1200" b="0" dirty="0">
              <a:effectLst/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ko-KR" altLang="en-US" sz="1200" b="0" dirty="0">
                <a:effectLst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첫 개발 경험이었던 만큼 많이 어려웠지만</a:t>
            </a:r>
            <a:r>
              <a:rPr lang="en-US" altLang="ko-KR" sz="1200" b="0" i="0" u="none" strike="noStrike" dirty="0">
                <a:solidFill>
                  <a:srgbClr val="000000"/>
                </a:solidFill>
                <a:effectLst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  </a:t>
            </a: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조장님이 잘 리드해주시고 팀원들이 많이 </a:t>
            </a:r>
            <a:r>
              <a:rPr lang="ko-KR" altLang="en-US" sz="1200" b="0" i="0" u="none" strike="noStrike" dirty="0" err="1">
                <a:solidFill>
                  <a:srgbClr val="000000"/>
                </a:solidFill>
                <a:effectLst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도와주셔서</a:t>
            </a: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잘 마무리 할 수 있었습니다</a:t>
            </a:r>
            <a:r>
              <a:rPr lang="en-US" altLang="ko-KR" sz="1200" b="0" i="0" u="none" strike="noStrike" dirty="0">
                <a:solidFill>
                  <a:srgbClr val="000000"/>
                </a:solidFill>
                <a:effectLst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.</a:t>
            </a:r>
            <a:endParaRPr lang="ko-KR" altLang="en-US" sz="1200" b="0" dirty="0">
              <a:effectLst/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E756520-EAF7-4B98-8597-73135435449F}"/>
              </a:ext>
            </a:extLst>
          </p:cNvPr>
          <p:cNvSpPr/>
          <p:nvPr/>
        </p:nvSpPr>
        <p:spPr>
          <a:xfrm>
            <a:off x="6610410" y="3971830"/>
            <a:ext cx="5056713" cy="219676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44500" sx="101000" sy="101000" algn="ctr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0942BD5-A172-468D-9EDF-0D79EE1BF2A2}"/>
              </a:ext>
            </a:extLst>
          </p:cNvPr>
          <p:cNvSpPr/>
          <p:nvPr/>
        </p:nvSpPr>
        <p:spPr>
          <a:xfrm>
            <a:off x="6790083" y="4227447"/>
            <a:ext cx="476202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카카오 맵 오픈 </a:t>
            </a:r>
            <a:r>
              <a:rPr lang="en-US" altLang="ko-KR" sz="1200" b="0" i="0" u="none" strike="noStrike" dirty="0">
                <a:solidFill>
                  <a:srgbClr val="000000"/>
                </a:solidFill>
                <a:effectLst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API</a:t>
            </a: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는 강의 시간 때 했던 오픈 </a:t>
            </a:r>
            <a:r>
              <a:rPr lang="en-US" altLang="ko-KR" sz="1200" b="0" i="0" u="none" strike="noStrike" dirty="0">
                <a:solidFill>
                  <a:srgbClr val="000000"/>
                </a:solidFill>
                <a:effectLst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API </a:t>
            </a: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형태의 데이터를 가져오는 것과 달라서 어려웠습니다</a:t>
            </a:r>
            <a:r>
              <a:rPr lang="en-US" altLang="ko-KR" sz="1200" b="0" i="0" u="none" strike="noStrike" dirty="0">
                <a:solidFill>
                  <a:srgbClr val="000000"/>
                </a:solidFill>
                <a:effectLst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. </a:t>
            </a: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하지만 알고 나면 쉬웠고</a:t>
            </a:r>
            <a:r>
              <a:rPr lang="en-US" altLang="ko-KR" sz="1200" b="0" i="0" u="none" strike="noStrike" dirty="0">
                <a:solidFill>
                  <a:srgbClr val="000000"/>
                </a:solidFill>
                <a:effectLst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</a:t>
            </a: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카카오 맵 </a:t>
            </a:r>
            <a:r>
              <a:rPr lang="en-US" altLang="ko-KR" sz="1200" b="0" i="0" u="none" strike="noStrike" dirty="0">
                <a:solidFill>
                  <a:srgbClr val="000000"/>
                </a:solidFill>
                <a:effectLst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API </a:t>
            </a: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를 이용하는 법을 배우게 되어 좋았습니다</a:t>
            </a:r>
            <a:r>
              <a:rPr lang="en-US" altLang="ko-KR" sz="1200" b="0" i="0" u="none" strike="noStrike" dirty="0">
                <a:solidFill>
                  <a:srgbClr val="000000"/>
                </a:solidFill>
                <a:effectLst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. </a:t>
            </a:r>
            <a:r>
              <a:rPr lang="ko-KR" altLang="en-US" sz="1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코드에 대한 문제가 생기면 끝까지 생각하여 해결하는 문제 </a:t>
            </a:r>
            <a:r>
              <a:rPr lang="ko-KR" altLang="en-US" sz="1200" b="0" i="0" u="none" strike="noStrike" dirty="0" err="1">
                <a:solidFill>
                  <a:srgbClr val="000000"/>
                </a:solidFill>
                <a:effectLst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해결력을</a:t>
            </a: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키울 수 있었던 경험이었던 것 같습니다</a:t>
            </a:r>
            <a:r>
              <a:rPr lang="en-US" altLang="ko-KR" sz="1200" b="0" i="0" u="none" strike="noStrike" dirty="0">
                <a:solidFill>
                  <a:srgbClr val="000000"/>
                </a:solidFill>
                <a:effectLst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.</a:t>
            </a:r>
            <a:endParaRPr lang="ko-KR" altLang="en-US" sz="1200" b="0" dirty="0">
              <a:effectLst/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ko-KR" altLang="en-US" sz="1200" b="0" dirty="0">
                <a:effectLst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함께 하다 보니</a:t>
            </a:r>
            <a:r>
              <a:rPr lang="en-US" altLang="ko-KR" sz="1200" b="0" i="0" u="none" strike="noStrike" dirty="0">
                <a:solidFill>
                  <a:srgbClr val="000000"/>
                </a:solidFill>
                <a:effectLst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</a:t>
            </a: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코딩능력</a:t>
            </a:r>
            <a:r>
              <a:rPr lang="en-US" altLang="ko-KR" sz="1200" b="0" i="0" u="none" strike="noStrike" dirty="0">
                <a:solidFill>
                  <a:srgbClr val="000000"/>
                </a:solidFill>
                <a:effectLst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</a:t>
            </a: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커뮤니케이션 능력 등 조원들에게 배울 점이 정말 많았습니다</a:t>
            </a:r>
            <a:r>
              <a:rPr lang="en-US" altLang="ko-KR" sz="1200" b="0" i="0" u="none" strike="noStrike" dirty="0">
                <a:solidFill>
                  <a:srgbClr val="000000"/>
                </a:solidFill>
                <a:effectLst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.</a:t>
            </a:r>
            <a:endParaRPr lang="ko-KR" altLang="en-US" sz="1200" b="0" dirty="0">
              <a:effectLst/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ko-KR" altLang="en-US" sz="1200" b="0" dirty="0">
                <a:effectLst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스케쥴 관리와 리드해주신 조장님과 같이 문제를 공유하고 해결해준 조원분들에게 감사드립니다</a:t>
            </a:r>
            <a:r>
              <a:rPr lang="en-US" altLang="ko-KR" sz="1200" b="0" i="0" u="none" strike="noStrike" dirty="0">
                <a:solidFill>
                  <a:srgbClr val="000000"/>
                </a:solidFill>
                <a:effectLst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.</a:t>
            </a:r>
            <a:endParaRPr lang="ko-KR" altLang="en-US" sz="1200" b="0" dirty="0">
              <a:effectLst/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0B9BE66-0EF6-49FD-930D-298B7FFF0A2E}"/>
              </a:ext>
            </a:extLst>
          </p:cNvPr>
          <p:cNvSpPr/>
          <p:nvPr/>
        </p:nvSpPr>
        <p:spPr>
          <a:xfrm>
            <a:off x="752231" y="1090336"/>
            <a:ext cx="1814657" cy="41228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김종은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11E011A-B594-4E49-8724-52AF6472419F}"/>
              </a:ext>
            </a:extLst>
          </p:cNvPr>
          <p:cNvSpPr/>
          <p:nvPr/>
        </p:nvSpPr>
        <p:spPr>
          <a:xfrm>
            <a:off x="752231" y="3765686"/>
            <a:ext cx="1814657" cy="41228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서영규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32BE68F-7C4F-4DE1-B94E-4A463D45E607}"/>
              </a:ext>
            </a:extLst>
          </p:cNvPr>
          <p:cNvSpPr/>
          <p:nvPr/>
        </p:nvSpPr>
        <p:spPr>
          <a:xfrm>
            <a:off x="6803199" y="1090336"/>
            <a:ext cx="1814657" cy="41228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김현석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84FFBC9-5A8F-4BDB-8A89-56114099B9D9}"/>
              </a:ext>
            </a:extLst>
          </p:cNvPr>
          <p:cNvSpPr/>
          <p:nvPr/>
        </p:nvSpPr>
        <p:spPr>
          <a:xfrm>
            <a:off x="6803199" y="3765686"/>
            <a:ext cx="1814657" cy="41228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안준언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87E9854-438C-47C3-90B7-F37F55608A5E}"/>
              </a:ext>
            </a:extLst>
          </p:cNvPr>
          <p:cNvSpPr txBox="1"/>
          <p:nvPr/>
        </p:nvSpPr>
        <p:spPr>
          <a:xfrm>
            <a:off x="542653" y="217629"/>
            <a:ext cx="8594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ko-KR" altLang="en-US" sz="2800" i="0" u="none" strike="noStrike" dirty="0">
                <a:solidFill>
                  <a:srgbClr val="1D4956"/>
                </a:solidFill>
                <a:effectLst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제언</a:t>
            </a:r>
            <a:endParaRPr lang="en-US" altLang="ko-KR" sz="2800" i="0" u="none" strike="noStrike" dirty="0">
              <a:solidFill>
                <a:srgbClr val="1D4956"/>
              </a:solidFill>
              <a:effectLst/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20" name="슬라이드 번호 개체 틀 1">
            <a:extLst>
              <a:ext uri="{FF2B5EF4-FFF2-40B4-BE49-F238E27FC236}">
                <a16:creationId xmlns:a16="http://schemas.microsoft.com/office/drawing/2014/main" id="{E34C03AD-5AC7-45EE-8230-E6303C895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40BCED9-1A89-4FE8-B458-A531CB4E3516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45987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823D745-6454-43F9-A4A2-F91E8A58C1F6}"/>
              </a:ext>
            </a:extLst>
          </p:cNvPr>
          <p:cNvSpPr txBox="1"/>
          <p:nvPr/>
        </p:nvSpPr>
        <p:spPr>
          <a:xfrm>
            <a:off x="766588" y="1770237"/>
            <a:ext cx="158472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en-US" altLang="ko-KR" sz="1500" i="0" u="none" strike="noStrike" dirty="0">
                <a:solidFill>
                  <a:srgbClr val="00000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Python 3.8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34FF33-F420-4BE3-AC3C-48374639A99C}"/>
              </a:ext>
            </a:extLst>
          </p:cNvPr>
          <p:cNvSpPr txBox="1"/>
          <p:nvPr/>
        </p:nvSpPr>
        <p:spPr>
          <a:xfrm>
            <a:off x="766587" y="2545693"/>
            <a:ext cx="399202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en-US" altLang="ko-KR" sz="1500" i="0" u="none" strike="noStrike" dirty="0" err="1">
                <a:solidFill>
                  <a:srgbClr val="00000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Kakao</a:t>
            </a:r>
            <a:r>
              <a:rPr lang="en-US" altLang="ko-KR" sz="1500" i="0" u="none" strike="noStrike" dirty="0">
                <a:solidFill>
                  <a:srgbClr val="00000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Map API   </a:t>
            </a:r>
            <a:r>
              <a:rPr lang="en-US" altLang="ko-KR" sz="1300" i="1" u="none" strike="noStrike" dirty="0">
                <a:solidFill>
                  <a:schemeClr val="bg1">
                    <a:lumMod val="50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https://apis.map.kakao.com/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2BF2428-C555-43D1-AC08-3313C47C7FD7}"/>
              </a:ext>
            </a:extLst>
          </p:cNvPr>
          <p:cNvSpPr txBox="1"/>
          <p:nvPr/>
        </p:nvSpPr>
        <p:spPr>
          <a:xfrm>
            <a:off x="542652" y="217629"/>
            <a:ext cx="204205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en-US" altLang="ko-KR" sz="3000" i="0" u="none" strike="noStrike" dirty="0">
                <a:solidFill>
                  <a:srgbClr val="1D4956"/>
                </a:solidFill>
                <a:effectLst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Reference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2388B8D-AB81-482C-804E-EBB29163AC3D}"/>
              </a:ext>
            </a:extLst>
          </p:cNvPr>
          <p:cNvSpPr txBox="1"/>
          <p:nvPr/>
        </p:nvSpPr>
        <p:spPr>
          <a:xfrm>
            <a:off x="766587" y="5081840"/>
            <a:ext cx="6716564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500" b="0" i="0" u="none" strike="noStrike" dirty="0">
                <a:effectLst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신한카드 </a:t>
            </a:r>
            <a:r>
              <a:rPr lang="ko-KR" altLang="en-US" sz="1500" b="0" i="0" u="none" strike="noStrike" dirty="0" err="1">
                <a:effectLst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펫코노미</a:t>
            </a:r>
            <a:r>
              <a:rPr lang="ko-KR" altLang="en-US" sz="1500" b="0" i="0" u="none" strike="noStrike" dirty="0">
                <a:effectLst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리포트    </a:t>
            </a:r>
            <a:r>
              <a:rPr lang="en-US" altLang="ko-KR" sz="1300" b="0" i="1" u="none" strike="noStrike" dirty="0">
                <a:solidFill>
                  <a:schemeClr val="bg1">
                    <a:lumMod val="50000"/>
                  </a:schemeClr>
                </a:solidFill>
                <a:effectLst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https://www.shinhancardblog.com/974</a:t>
            </a:r>
            <a:endParaRPr lang="ko-KR" altLang="en-US" sz="1300" b="0" i="1" dirty="0">
              <a:solidFill>
                <a:schemeClr val="bg1">
                  <a:lumMod val="50000"/>
                </a:schemeClr>
              </a:solidFill>
              <a:effectLst/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714B313-D5D3-4C46-A2D6-0E84F16FCEAC}"/>
              </a:ext>
            </a:extLst>
          </p:cNvPr>
          <p:cNvSpPr txBox="1"/>
          <p:nvPr/>
        </p:nvSpPr>
        <p:spPr>
          <a:xfrm>
            <a:off x="766587" y="5469284"/>
            <a:ext cx="10075585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500" i="0" dirty="0">
                <a:solidFill>
                  <a:srgbClr val="222222"/>
                </a:solidFill>
                <a:effectLst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포스트 코로나</a:t>
            </a:r>
            <a:r>
              <a:rPr lang="en-US" altLang="ko-KR" sz="1500" i="0" dirty="0">
                <a:solidFill>
                  <a:srgbClr val="222222"/>
                </a:solidFill>
                <a:effectLst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19 </a:t>
            </a:r>
            <a:r>
              <a:rPr lang="ko-KR" altLang="en-US" sz="1500" i="0" dirty="0">
                <a:solidFill>
                  <a:srgbClr val="222222"/>
                </a:solidFill>
                <a:effectLst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이후 반려동물</a:t>
            </a:r>
            <a:r>
              <a:rPr lang="en-US" altLang="ko-KR" sz="1500" i="0" dirty="0">
                <a:solidFill>
                  <a:srgbClr val="222222"/>
                </a:solidFill>
                <a:effectLst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(</a:t>
            </a:r>
            <a:r>
              <a:rPr lang="ko-KR" altLang="en-US" sz="1500" i="0" dirty="0">
                <a:solidFill>
                  <a:srgbClr val="222222"/>
                </a:solidFill>
                <a:effectLst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애완동물</a:t>
            </a:r>
            <a:r>
              <a:rPr lang="en-US" altLang="ko-KR" sz="1500" i="0" dirty="0">
                <a:solidFill>
                  <a:srgbClr val="222222"/>
                </a:solidFill>
                <a:effectLst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) </a:t>
            </a:r>
            <a:r>
              <a:rPr lang="ko-KR" altLang="en-US" sz="1500" i="0" dirty="0">
                <a:solidFill>
                  <a:srgbClr val="222222"/>
                </a:solidFill>
                <a:effectLst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산업의 미래와 전망 </a:t>
            </a:r>
            <a:r>
              <a:rPr lang="ko-KR" altLang="en-US" sz="1300" i="1" dirty="0">
                <a:solidFill>
                  <a:schemeClr val="bg1">
                    <a:lumMod val="50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https://www.healingnlife.com/news/articleView.html?idxno=430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F1C7D53-3499-40E7-A78C-693A4A1F2D86}"/>
              </a:ext>
            </a:extLst>
          </p:cNvPr>
          <p:cNvSpPr txBox="1"/>
          <p:nvPr/>
        </p:nvSpPr>
        <p:spPr>
          <a:xfrm>
            <a:off x="542653" y="1326869"/>
            <a:ext cx="15847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 i="0" u="none" strike="noStrike" dirty="0">
                <a:solidFill>
                  <a:srgbClr val="1D4956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Tools &amp; API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FA9F1A3-CBB8-4B38-A312-DF283F97074F}"/>
              </a:ext>
            </a:extLst>
          </p:cNvPr>
          <p:cNvSpPr txBox="1"/>
          <p:nvPr/>
        </p:nvSpPr>
        <p:spPr>
          <a:xfrm>
            <a:off x="766587" y="2155800"/>
            <a:ext cx="1314139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5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Django </a:t>
            </a:r>
            <a:r>
              <a:rPr lang="ko-KR" altLang="en-US" sz="15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2.2.5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895D946-C68E-42F0-A455-9263D60B576E}"/>
              </a:ext>
            </a:extLst>
          </p:cNvPr>
          <p:cNvSpPr txBox="1"/>
          <p:nvPr/>
        </p:nvSpPr>
        <p:spPr>
          <a:xfrm>
            <a:off x="519287" y="4617451"/>
            <a:ext cx="12115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 i="0" u="none" strike="noStrike" dirty="0">
                <a:solidFill>
                  <a:srgbClr val="1D4956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Reports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21590F4-4413-4066-A466-4EA466CE6A81}"/>
              </a:ext>
            </a:extLst>
          </p:cNvPr>
          <p:cNvSpPr txBox="1"/>
          <p:nvPr/>
        </p:nvSpPr>
        <p:spPr>
          <a:xfrm>
            <a:off x="542652" y="3130874"/>
            <a:ext cx="10916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 i="0" u="none" strike="noStrike" dirty="0">
                <a:solidFill>
                  <a:srgbClr val="1D4956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Images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175FC89-7F42-47E1-BD27-5061184A4387}"/>
              </a:ext>
            </a:extLst>
          </p:cNvPr>
          <p:cNvSpPr txBox="1"/>
          <p:nvPr/>
        </p:nvSpPr>
        <p:spPr>
          <a:xfrm>
            <a:off x="766587" y="3592953"/>
            <a:ext cx="4419520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5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Noun Project </a:t>
            </a:r>
            <a:r>
              <a:rPr lang="ko-KR" altLang="en-US" sz="1300" i="1" dirty="0">
                <a:solidFill>
                  <a:schemeClr val="bg1">
                    <a:lumMod val="50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https://thenounproject.com/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07EBA3D-7401-4D39-9EEB-B54A2608A17F}"/>
              </a:ext>
            </a:extLst>
          </p:cNvPr>
          <p:cNvSpPr txBox="1"/>
          <p:nvPr/>
        </p:nvSpPr>
        <p:spPr>
          <a:xfrm>
            <a:off x="766587" y="3975306"/>
            <a:ext cx="3334916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5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Unsplash</a:t>
            </a:r>
            <a:r>
              <a:rPr lang="en-US" altLang="ko-KR" sz="15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ko-KR" altLang="en-US" sz="1300" i="1" dirty="0">
                <a:solidFill>
                  <a:schemeClr val="bg1">
                    <a:lumMod val="50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https://unsplash.com/</a:t>
            </a:r>
          </a:p>
        </p:txBody>
      </p:sp>
      <p:sp>
        <p:nvSpPr>
          <p:cNvPr id="32" name="슬라이드 번호 개체 틀 1">
            <a:extLst>
              <a:ext uri="{FF2B5EF4-FFF2-40B4-BE49-F238E27FC236}">
                <a16:creationId xmlns:a16="http://schemas.microsoft.com/office/drawing/2014/main" id="{5F641A10-26EF-4392-B60C-31D1CB5451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40BCED9-1A89-4FE8-B458-A531CB4E3516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61095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개, 실외, 포유류, 닫기이(가) 표시된 사진&#10;&#10;자동 생성된 설명">
            <a:extLst>
              <a:ext uri="{FF2B5EF4-FFF2-40B4-BE49-F238E27FC236}">
                <a16:creationId xmlns:a16="http://schemas.microsoft.com/office/drawing/2014/main" id="{7779A6A6-29A6-4C46-A77D-03665BFD5EA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922"/>
                    </a14:imgEffect>
                    <a14:imgEffect>
                      <a14:saturation sat="16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940" r="10328"/>
          <a:stretch/>
        </p:blipFill>
        <p:spPr>
          <a:xfrm>
            <a:off x="6096000" y="0"/>
            <a:ext cx="5550573" cy="6858000"/>
          </a:xfrm>
          <a:prstGeom prst="rect">
            <a:avLst/>
          </a:prstGeom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A2C164E-A19E-40EA-B485-A4AECF415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40BCED9-1A89-4FE8-B458-A531CB4E3516}" type="slidenum">
              <a:rPr lang="ko-KR" altLang="en-US" smtClean="0"/>
              <a:t>18</a:t>
            </a:fld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1178F7-A9AA-4786-AC55-5FBE81CDDA47}"/>
              </a:ext>
            </a:extLst>
          </p:cNvPr>
          <p:cNvSpPr txBox="1"/>
          <p:nvPr/>
        </p:nvSpPr>
        <p:spPr>
          <a:xfrm>
            <a:off x="1226542" y="3001665"/>
            <a:ext cx="377889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b="1" dirty="0">
                <a:solidFill>
                  <a:srgbClr val="1D4956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감사합니다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D68071-6CA4-423E-9B11-5A12C3790CB4}"/>
              </a:ext>
            </a:extLst>
          </p:cNvPr>
          <p:cNvSpPr txBox="1"/>
          <p:nvPr/>
        </p:nvSpPr>
        <p:spPr>
          <a:xfrm>
            <a:off x="63759" y="6484585"/>
            <a:ext cx="402699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i="1" dirty="0">
                <a:solidFill>
                  <a:schemeClr val="bg1">
                    <a:lumMod val="50000"/>
                  </a:schemeClr>
                </a:solidFill>
              </a:rPr>
              <a:t>멀티캠퍼스 </a:t>
            </a:r>
            <a:r>
              <a:rPr lang="en-US" altLang="ko-KR" sz="1000" i="1" dirty="0">
                <a:solidFill>
                  <a:schemeClr val="bg1">
                    <a:lumMod val="50000"/>
                  </a:schemeClr>
                </a:solidFill>
              </a:rPr>
              <a:t>K-Digital Training : </a:t>
            </a:r>
            <a:r>
              <a:rPr lang="ko-KR" altLang="en-US" sz="1000" i="1" dirty="0">
                <a:solidFill>
                  <a:schemeClr val="bg1">
                    <a:lumMod val="50000"/>
                  </a:schemeClr>
                </a:solidFill>
              </a:rPr>
              <a:t>프로젝트형 </a:t>
            </a:r>
            <a:r>
              <a:rPr lang="en-US" altLang="ko-KR" sz="1000" i="1" dirty="0">
                <a:solidFill>
                  <a:schemeClr val="bg1">
                    <a:lumMod val="50000"/>
                  </a:schemeClr>
                </a:solidFill>
              </a:rPr>
              <a:t>AI </a:t>
            </a:r>
            <a:r>
              <a:rPr lang="ko-KR" altLang="en-US" sz="1000" i="1" dirty="0">
                <a:solidFill>
                  <a:schemeClr val="bg1">
                    <a:lumMod val="50000"/>
                  </a:schemeClr>
                </a:solidFill>
              </a:rPr>
              <a:t>서비스 개발 </a:t>
            </a:r>
            <a:r>
              <a:rPr lang="en-US" altLang="ko-KR" sz="1000" i="1" dirty="0">
                <a:solidFill>
                  <a:schemeClr val="bg1">
                    <a:lumMod val="50000"/>
                  </a:schemeClr>
                </a:solidFill>
              </a:rPr>
              <a:t>B</a:t>
            </a:r>
            <a:r>
              <a:rPr lang="ko-KR" altLang="en-US" sz="1000" i="1" dirty="0">
                <a:solidFill>
                  <a:schemeClr val="bg1">
                    <a:lumMod val="50000"/>
                  </a:schemeClr>
                </a:solidFill>
              </a:rPr>
              <a:t>반 </a:t>
            </a:r>
            <a:r>
              <a:rPr lang="en-US" altLang="ko-KR" sz="1000" i="1" dirty="0">
                <a:solidFill>
                  <a:schemeClr val="bg1">
                    <a:lumMod val="50000"/>
                  </a:schemeClr>
                </a:solidFill>
              </a:rPr>
              <a:t>1</a:t>
            </a:r>
            <a:r>
              <a:rPr lang="ko-KR" altLang="en-US" sz="1000" i="1" dirty="0">
                <a:solidFill>
                  <a:schemeClr val="bg1">
                    <a:lumMod val="50000"/>
                  </a:schemeClr>
                </a:solidFill>
              </a:rPr>
              <a:t>조 </a:t>
            </a:r>
          </a:p>
        </p:txBody>
      </p:sp>
    </p:spTree>
    <p:extLst>
      <p:ext uri="{BB962C8B-B14F-4D97-AF65-F5344CB8AC3E}">
        <p14:creationId xmlns:p14="http://schemas.microsoft.com/office/powerpoint/2010/main" val="41360820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0AA410B-35E9-4E3A-85D2-CD7823620B99}"/>
              </a:ext>
            </a:extLst>
          </p:cNvPr>
          <p:cNvSpPr txBox="1"/>
          <p:nvPr/>
        </p:nvSpPr>
        <p:spPr>
          <a:xfrm>
            <a:off x="542653" y="1309781"/>
            <a:ext cx="4490298" cy="4632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en-US" altLang="ko-KR" sz="2500" i="0" u="none" strike="noStrike" dirty="0">
                <a:solidFill>
                  <a:srgbClr val="00000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Ⅰ.</a:t>
            </a:r>
            <a:r>
              <a:rPr lang="ko-KR" altLang="en-US" sz="2500" i="0" u="none" strike="noStrike" dirty="0">
                <a:solidFill>
                  <a:srgbClr val="00000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ko-KR" altLang="en-US" sz="2500" b="0" i="0" u="none" strike="noStrike" dirty="0">
                <a:solidFill>
                  <a:srgbClr val="000000"/>
                </a:solidFill>
                <a:effectLst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팀 소개</a:t>
            </a:r>
            <a:endParaRPr lang="en-US" altLang="ko-KR" sz="2500" b="0" i="0" u="none" strike="noStrike" dirty="0">
              <a:solidFill>
                <a:srgbClr val="000000"/>
              </a:solidFill>
              <a:effectLst/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endParaRPr lang="en-US" altLang="ko-KR" sz="1000" b="0" i="0" u="none" strike="noStrike" dirty="0">
              <a:solidFill>
                <a:srgbClr val="000000"/>
              </a:solidFill>
              <a:effectLst/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endParaRPr lang="ko-KR" altLang="en-US" sz="1000" b="0" i="0" u="none" strike="noStrike" dirty="0">
              <a:solidFill>
                <a:srgbClr val="000000"/>
              </a:solidFill>
              <a:effectLst/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ko-KR" altLang="en-US" sz="2500" dirty="0" err="1">
                <a:solidFill>
                  <a:srgbClr val="00000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Ⅱ</a:t>
            </a:r>
            <a:r>
              <a:rPr lang="en-US" altLang="ko-KR" sz="2500" dirty="0">
                <a:solidFill>
                  <a:srgbClr val="00000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. </a:t>
            </a:r>
            <a:r>
              <a:rPr lang="ko-KR" altLang="en-US" sz="2500" b="0" i="0" u="none" strike="noStrike" dirty="0">
                <a:solidFill>
                  <a:srgbClr val="000000"/>
                </a:solidFill>
                <a:effectLst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주제소개</a:t>
            </a:r>
            <a:endParaRPr lang="en-US" altLang="ko-KR" sz="2500" b="0" i="0" u="none" strike="noStrike" dirty="0">
              <a:solidFill>
                <a:srgbClr val="000000"/>
              </a:solidFill>
              <a:effectLst/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endParaRPr lang="en-US" altLang="ko-KR" sz="1000" b="0" i="0" u="none" strike="noStrike" dirty="0">
              <a:solidFill>
                <a:srgbClr val="000000"/>
              </a:solidFill>
              <a:effectLst/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endParaRPr lang="ko-KR" altLang="en-US" sz="1000" b="0" i="0" u="none" strike="noStrike" dirty="0">
              <a:solidFill>
                <a:srgbClr val="000000"/>
              </a:solidFill>
              <a:effectLst/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en-US" altLang="ko-KR" sz="2500" b="0" i="0" u="none" strike="noStrike" dirty="0">
                <a:solidFill>
                  <a:srgbClr val="000000"/>
                </a:solidFill>
                <a:effectLst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Ⅲ. </a:t>
            </a:r>
            <a:r>
              <a:rPr lang="ko-KR" altLang="en-US" sz="2500" b="0" i="0" u="none" strike="noStrike" dirty="0">
                <a:solidFill>
                  <a:srgbClr val="000000"/>
                </a:solidFill>
                <a:effectLst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선정배경</a:t>
            </a:r>
            <a:endParaRPr lang="en-US" altLang="ko-KR" sz="2500" b="0" i="0" u="none" strike="noStrike" dirty="0">
              <a:solidFill>
                <a:srgbClr val="000000"/>
              </a:solidFill>
              <a:effectLst/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endParaRPr lang="en-US" altLang="ko-KR" sz="1000" b="0" i="0" u="none" strike="noStrike" dirty="0">
              <a:solidFill>
                <a:srgbClr val="000000"/>
              </a:solidFill>
              <a:effectLst/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endParaRPr lang="ko-KR" altLang="en-US" sz="1000" b="0" i="0" u="none" strike="noStrike" dirty="0">
              <a:solidFill>
                <a:srgbClr val="000000"/>
              </a:solidFill>
              <a:effectLst/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en-US" altLang="ko-KR" sz="2500" b="0" i="0" u="none" strike="noStrike" dirty="0">
                <a:solidFill>
                  <a:srgbClr val="000000"/>
                </a:solidFill>
                <a:effectLst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Ⅳ. </a:t>
            </a:r>
            <a:r>
              <a:rPr lang="ko-KR" altLang="en-US" sz="2500" b="0" i="0" u="none" strike="noStrike" dirty="0">
                <a:solidFill>
                  <a:srgbClr val="000000"/>
                </a:solidFill>
                <a:effectLst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서비스 소개</a:t>
            </a:r>
            <a:endParaRPr lang="en-US" altLang="ko-KR" sz="2500" b="0" i="0" u="none" strike="noStrike" dirty="0">
              <a:solidFill>
                <a:srgbClr val="000000"/>
              </a:solidFill>
              <a:effectLst/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endParaRPr lang="en-US" altLang="ko-KR" sz="1000" b="0" i="0" u="none" strike="noStrike" dirty="0">
              <a:solidFill>
                <a:srgbClr val="000000"/>
              </a:solidFill>
              <a:effectLst/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endParaRPr lang="en-US" altLang="ko-KR" sz="1000" b="0" i="0" u="none" strike="noStrike" dirty="0">
              <a:solidFill>
                <a:srgbClr val="000000"/>
              </a:solidFill>
              <a:effectLst/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en-US" altLang="ko-KR" sz="2500" b="0" i="0" u="none" strike="noStrike" dirty="0">
                <a:solidFill>
                  <a:srgbClr val="000000"/>
                </a:solidFill>
                <a:effectLst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Ⅴ. </a:t>
            </a:r>
            <a:r>
              <a:rPr lang="ko-KR" altLang="en-US" sz="2500" b="0" i="0" u="none" strike="noStrike" dirty="0">
                <a:solidFill>
                  <a:srgbClr val="000000"/>
                </a:solidFill>
                <a:effectLst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시연</a:t>
            </a:r>
            <a:endParaRPr lang="en-US" altLang="ko-KR" sz="2500" b="0" i="0" u="none" strike="noStrike" dirty="0">
              <a:solidFill>
                <a:srgbClr val="000000"/>
              </a:solidFill>
              <a:effectLst/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endParaRPr lang="en-US" altLang="ko-KR" sz="1000" b="0" i="0" u="none" strike="noStrike" dirty="0">
              <a:solidFill>
                <a:srgbClr val="000000"/>
              </a:solidFill>
              <a:effectLst/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endParaRPr lang="ko-KR" altLang="en-US" sz="1000" b="0" i="0" u="none" strike="noStrike" dirty="0">
              <a:solidFill>
                <a:srgbClr val="000000"/>
              </a:solidFill>
              <a:effectLst/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en-US" altLang="ko-KR" sz="2500" b="0" i="0" u="none" strike="noStrike" dirty="0">
                <a:solidFill>
                  <a:srgbClr val="000000"/>
                </a:solidFill>
                <a:effectLst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Ⅵ. </a:t>
            </a:r>
            <a:r>
              <a:rPr lang="ko-KR" altLang="en-US" sz="2500" b="0" i="0" u="none" strike="noStrike" dirty="0">
                <a:solidFill>
                  <a:srgbClr val="000000"/>
                </a:solidFill>
                <a:effectLst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기대효과 및 향후 발전방향</a:t>
            </a:r>
            <a:endParaRPr lang="en-US" altLang="ko-KR" sz="2500" b="0" i="0" u="none" strike="noStrike" dirty="0">
              <a:solidFill>
                <a:srgbClr val="000000"/>
              </a:solidFill>
              <a:effectLst/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endParaRPr lang="en-US" altLang="ko-KR" sz="1000" b="0" i="0" u="none" strike="noStrike" dirty="0">
              <a:solidFill>
                <a:srgbClr val="000000"/>
              </a:solidFill>
              <a:effectLst/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endParaRPr lang="ko-KR" altLang="en-US" sz="1000" b="0" i="0" u="none" strike="noStrike" dirty="0">
              <a:solidFill>
                <a:srgbClr val="000000"/>
              </a:solidFill>
              <a:effectLst/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en-US" altLang="ko-KR" sz="2500" b="0" i="0" u="none" strike="noStrike" dirty="0">
                <a:solidFill>
                  <a:srgbClr val="000000"/>
                </a:solidFill>
                <a:effectLst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Ⅶ. Reference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2BD98CF-B90E-445D-BC6B-9D84EAB1CC26}"/>
              </a:ext>
            </a:extLst>
          </p:cNvPr>
          <p:cNvSpPr txBox="1"/>
          <p:nvPr/>
        </p:nvSpPr>
        <p:spPr>
          <a:xfrm>
            <a:off x="542653" y="217629"/>
            <a:ext cx="194862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en-US" altLang="ko-KR" sz="3000" i="0" u="none" strike="noStrike" dirty="0">
                <a:solidFill>
                  <a:srgbClr val="1D4956"/>
                </a:solidFill>
                <a:effectLst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Contents</a:t>
            </a:r>
          </a:p>
        </p:txBody>
      </p:sp>
      <p:pic>
        <p:nvPicPr>
          <p:cNvPr id="17" name="그림 16" descr="실외, 대지, 포유류, 개이(가) 표시된 사진&#10;&#10;자동 생성된 설명">
            <a:extLst>
              <a:ext uri="{FF2B5EF4-FFF2-40B4-BE49-F238E27FC236}">
                <a16:creationId xmlns:a16="http://schemas.microsoft.com/office/drawing/2014/main" id="{F21CCFBA-A725-4662-BC0A-151CC54FA0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8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183"/>
                    </a14:imgEffect>
                    <a14:imgEffect>
                      <a14:saturation sat="13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988" t="5835" r="8984" b="10017"/>
          <a:stretch/>
        </p:blipFill>
        <p:spPr>
          <a:xfrm>
            <a:off x="7159050" y="0"/>
            <a:ext cx="4118551" cy="6858000"/>
          </a:xfrm>
          <a:prstGeom prst="rect">
            <a:avLst/>
          </a:prstGeom>
        </p:spPr>
      </p:pic>
      <p:sp>
        <p:nvSpPr>
          <p:cNvPr id="18" name="슬라이드 번호 개체 틀 17">
            <a:extLst>
              <a:ext uri="{FF2B5EF4-FFF2-40B4-BE49-F238E27FC236}">
                <a16:creationId xmlns:a16="http://schemas.microsoft.com/office/drawing/2014/main" id="{977C9D49-335B-44FB-85D7-B1DBD20B9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40BCED9-1A89-4FE8-B458-A531CB4E3516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38722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타원 24">
            <a:extLst>
              <a:ext uri="{FF2B5EF4-FFF2-40B4-BE49-F238E27FC236}">
                <a16:creationId xmlns:a16="http://schemas.microsoft.com/office/drawing/2014/main" id="{E51113C1-2E3D-4155-95F9-D07FC769AB8A}"/>
              </a:ext>
            </a:extLst>
          </p:cNvPr>
          <p:cNvSpPr/>
          <p:nvPr/>
        </p:nvSpPr>
        <p:spPr>
          <a:xfrm>
            <a:off x="6233065" y="2670817"/>
            <a:ext cx="1391189" cy="1391189"/>
          </a:xfrm>
          <a:prstGeom prst="ellipse">
            <a:avLst/>
          </a:prstGeom>
          <a:solidFill>
            <a:schemeClr val="bg1"/>
          </a:solidFill>
          <a:ln>
            <a:solidFill>
              <a:srgbClr val="1D49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prstClr val="white"/>
              </a:solidFill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8485920B-E913-4D51-AF1D-7FE82FCB6F6D}"/>
              </a:ext>
            </a:extLst>
          </p:cNvPr>
          <p:cNvSpPr/>
          <p:nvPr/>
        </p:nvSpPr>
        <p:spPr>
          <a:xfrm>
            <a:off x="6241882" y="4477046"/>
            <a:ext cx="1391189" cy="1391189"/>
          </a:xfrm>
          <a:prstGeom prst="ellipse">
            <a:avLst/>
          </a:prstGeom>
          <a:solidFill>
            <a:schemeClr val="bg1"/>
          </a:solidFill>
          <a:ln>
            <a:solidFill>
              <a:srgbClr val="1D49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prstClr val="white"/>
              </a:solidFill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C32D7A98-3675-4E2A-9C92-1426D59C09AF}"/>
              </a:ext>
            </a:extLst>
          </p:cNvPr>
          <p:cNvSpPr/>
          <p:nvPr/>
        </p:nvSpPr>
        <p:spPr>
          <a:xfrm>
            <a:off x="4449289" y="4472233"/>
            <a:ext cx="1391189" cy="1391189"/>
          </a:xfrm>
          <a:prstGeom prst="ellipse">
            <a:avLst/>
          </a:prstGeom>
          <a:solidFill>
            <a:schemeClr val="bg1"/>
          </a:solidFill>
          <a:ln>
            <a:solidFill>
              <a:srgbClr val="1D49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prstClr val="white"/>
              </a:solidFill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CDC12936-5A84-4BE9-8A10-E74BB431F689}"/>
              </a:ext>
            </a:extLst>
          </p:cNvPr>
          <p:cNvSpPr/>
          <p:nvPr/>
        </p:nvSpPr>
        <p:spPr>
          <a:xfrm>
            <a:off x="8007184" y="2588796"/>
            <a:ext cx="3138186" cy="753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김현석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Themes application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담당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cxnSp>
        <p:nvCxnSpPr>
          <p:cNvPr id="114" name="직선 연결선 113">
            <a:extLst>
              <a:ext uri="{FF2B5EF4-FFF2-40B4-BE49-F238E27FC236}">
                <a16:creationId xmlns:a16="http://schemas.microsoft.com/office/drawing/2014/main" id="{6284B97A-33BE-45CA-AF9D-2826A15052A9}"/>
              </a:ext>
            </a:extLst>
          </p:cNvPr>
          <p:cNvCxnSpPr/>
          <p:nvPr/>
        </p:nvCxnSpPr>
        <p:spPr>
          <a:xfrm>
            <a:off x="8050440" y="3535776"/>
            <a:ext cx="2772000" cy="0"/>
          </a:xfrm>
          <a:prstGeom prst="line">
            <a:avLst/>
          </a:prstGeom>
          <a:ln>
            <a:solidFill>
              <a:srgbClr val="BFB2B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1CCF540B-54C6-4CA6-A76F-4A7A543B2DEA}"/>
              </a:ext>
            </a:extLst>
          </p:cNvPr>
          <p:cNvSpPr/>
          <p:nvPr/>
        </p:nvSpPr>
        <p:spPr>
          <a:xfrm>
            <a:off x="8050440" y="4408317"/>
            <a:ext cx="3138186" cy="753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 err="1">
                <a:solidFill>
                  <a:prstClr val="black">
                    <a:lumMod val="75000"/>
                    <a:lumOff val="25000"/>
                  </a:prst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안준언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Place application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담당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cxnSp>
        <p:nvCxnSpPr>
          <p:cNvPr id="116" name="직선 연결선 115">
            <a:extLst>
              <a:ext uri="{FF2B5EF4-FFF2-40B4-BE49-F238E27FC236}">
                <a16:creationId xmlns:a16="http://schemas.microsoft.com/office/drawing/2014/main" id="{237CF522-4089-40E4-9ACB-B92750BB0487}"/>
              </a:ext>
            </a:extLst>
          </p:cNvPr>
          <p:cNvCxnSpPr/>
          <p:nvPr/>
        </p:nvCxnSpPr>
        <p:spPr>
          <a:xfrm>
            <a:off x="8201418" y="5345966"/>
            <a:ext cx="2772000" cy="0"/>
          </a:xfrm>
          <a:prstGeom prst="line">
            <a:avLst/>
          </a:prstGeom>
          <a:ln>
            <a:solidFill>
              <a:srgbClr val="BFB2B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F288EFA5-F108-4015-A30C-ABF81AD20074}"/>
              </a:ext>
            </a:extLst>
          </p:cNvPr>
          <p:cNvSpPr/>
          <p:nvPr/>
        </p:nvSpPr>
        <p:spPr>
          <a:xfrm>
            <a:off x="885951" y="2658978"/>
            <a:ext cx="3138186" cy="753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김종은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algn="r"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Members application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담당</a:t>
            </a:r>
            <a:r>
              <a:rPr lang="ko-KR" altLang="en-US" sz="1000" dirty="0">
                <a:solidFill>
                  <a:prstClr val="white">
                    <a:lumMod val="75000"/>
                  </a:prst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</a:p>
        </p:txBody>
      </p:sp>
      <p:cxnSp>
        <p:nvCxnSpPr>
          <p:cNvPr id="118" name="직선 연결선 117">
            <a:extLst>
              <a:ext uri="{FF2B5EF4-FFF2-40B4-BE49-F238E27FC236}">
                <a16:creationId xmlns:a16="http://schemas.microsoft.com/office/drawing/2014/main" id="{97C76B4B-27ED-4662-BF17-01108886A5DA}"/>
              </a:ext>
            </a:extLst>
          </p:cNvPr>
          <p:cNvCxnSpPr/>
          <p:nvPr/>
        </p:nvCxnSpPr>
        <p:spPr>
          <a:xfrm>
            <a:off x="1036929" y="3526445"/>
            <a:ext cx="2772000" cy="0"/>
          </a:xfrm>
          <a:prstGeom prst="line">
            <a:avLst/>
          </a:prstGeom>
          <a:ln>
            <a:solidFill>
              <a:srgbClr val="BFB2B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28490C7A-93E7-49F7-99C8-0F8FC63CEC2D}"/>
              </a:ext>
            </a:extLst>
          </p:cNvPr>
          <p:cNvSpPr/>
          <p:nvPr/>
        </p:nvSpPr>
        <p:spPr>
          <a:xfrm>
            <a:off x="929207" y="4478499"/>
            <a:ext cx="3138186" cy="753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서영규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algn="r"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Board application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담당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cxnSp>
        <p:nvCxnSpPr>
          <p:cNvPr id="120" name="직선 연결선 119">
            <a:extLst>
              <a:ext uri="{FF2B5EF4-FFF2-40B4-BE49-F238E27FC236}">
                <a16:creationId xmlns:a16="http://schemas.microsoft.com/office/drawing/2014/main" id="{F1B6F34D-6E1B-440E-8CED-1B7D42D3CC85}"/>
              </a:ext>
            </a:extLst>
          </p:cNvPr>
          <p:cNvCxnSpPr/>
          <p:nvPr/>
        </p:nvCxnSpPr>
        <p:spPr>
          <a:xfrm>
            <a:off x="1080185" y="5336635"/>
            <a:ext cx="2772000" cy="0"/>
          </a:xfrm>
          <a:prstGeom prst="line">
            <a:avLst/>
          </a:prstGeom>
          <a:ln>
            <a:solidFill>
              <a:srgbClr val="BFB2B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타원 121">
            <a:extLst>
              <a:ext uri="{FF2B5EF4-FFF2-40B4-BE49-F238E27FC236}">
                <a16:creationId xmlns:a16="http://schemas.microsoft.com/office/drawing/2014/main" id="{8BA7AB7C-F301-488F-88B7-BE482EC8E711}"/>
              </a:ext>
            </a:extLst>
          </p:cNvPr>
          <p:cNvSpPr/>
          <p:nvPr/>
        </p:nvSpPr>
        <p:spPr>
          <a:xfrm>
            <a:off x="4492175" y="2670816"/>
            <a:ext cx="1391189" cy="1391189"/>
          </a:xfrm>
          <a:prstGeom prst="ellipse">
            <a:avLst/>
          </a:prstGeom>
          <a:solidFill>
            <a:schemeClr val="bg1"/>
          </a:solidFill>
          <a:ln>
            <a:solidFill>
              <a:srgbClr val="1D49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prstClr val="white"/>
              </a:solidFill>
            </a:endParaRPr>
          </a:p>
        </p:txBody>
      </p:sp>
      <p:pic>
        <p:nvPicPr>
          <p:cNvPr id="143" name="그림 142">
            <a:extLst>
              <a:ext uri="{FF2B5EF4-FFF2-40B4-BE49-F238E27FC236}">
                <a16:creationId xmlns:a16="http://schemas.microsoft.com/office/drawing/2014/main" id="{EC26AFEC-0A6B-4F46-A5D3-7CA9514464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667"/>
          <a:stretch/>
        </p:blipFill>
        <p:spPr>
          <a:xfrm>
            <a:off x="4801708" y="3017919"/>
            <a:ext cx="816775" cy="696981"/>
          </a:xfrm>
          <a:prstGeom prst="rect">
            <a:avLst/>
          </a:prstGeom>
        </p:spPr>
      </p:pic>
      <p:pic>
        <p:nvPicPr>
          <p:cNvPr id="144" name="그림 143">
            <a:extLst>
              <a:ext uri="{FF2B5EF4-FFF2-40B4-BE49-F238E27FC236}">
                <a16:creationId xmlns:a16="http://schemas.microsoft.com/office/drawing/2014/main" id="{5B225737-EBE8-403D-9EEF-6B12A333602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9" t="12266" r="6575" b="24861"/>
          <a:stretch/>
        </p:blipFill>
        <p:spPr>
          <a:xfrm>
            <a:off x="4686242" y="4821669"/>
            <a:ext cx="958940" cy="692316"/>
          </a:xfrm>
          <a:prstGeom prst="rect">
            <a:avLst/>
          </a:prstGeom>
        </p:spPr>
      </p:pic>
      <p:pic>
        <p:nvPicPr>
          <p:cNvPr id="145" name="그림 144">
            <a:extLst>
              <a:ext uri="{FF2B5EF4-FFF2-40B4-BE49-F238E27FC236}">
                <a16:creationId xmlns:a16="http://schemas.microsoft.com/office/drawing/2014/main" id="{3012A457-EFD5-439A-8BBE-1D7AF1620AC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16" t="6045" r="8400" b="20178"/>
          <a:stretch/>
        </p:blipFill>
        <p:spPr>
          <a:xfrm>
            <a:off x="6528620" y="4779978"/>
            <a:ext cx="892474" cy="775698"/>
          </a:xfrm>
          <a:prstGeom prst="rect">
            <a:avLst/>
          </a:prstGeom>
        </p:spPr>
      </p:pic>
      <p:pic>
        <p:nvPicPr>
          <p:cNvPr id="146" name="그림 145">
            <a:extLst>
              <a:ext uri="{FF2B5EF4-FFF2-40B4-BE49-F238E27FC236}">
                <a16:creationId xmlns:a16="http://schemas.microsoft.com/office/drawing/2014/main" id="{1A2BCC68-03A2-4A87-ADBD-D7075A49CC7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551"/>
          <a:stretch/>
        </p:blipFill>
        <p:spPr>
          <a:xfrm>
            <a:off x="6463370" y="2944693"/>
            <a:ext cx="1022974" cy="843431"/>
          </a:xfrm>
          <a:prstGeom prst="rect">
            <a:avLst/>
          </a:prstGeom>
        </p:spPr>
      </p:pic>
      <p:sp>
        <p:nvSpPr>
          <p:cNvPr id="148" name="TextBox 147">
            <a:extLst>
              <a:ext uri="{FF2B5EF4-FFF2-40B4-BE49-F238E27FC236}">
                <a16:creationId xmlns:a16="http://schemas.microsoft.com/office/drawing/2014/main" id="{B5A063D0-003D-4B65-BFAC-C99359F1EE0E}"/>
              </a:ext>
            </a:extLst>
          </p:cNvPr>
          <p:cNvSpPr txBox="1"/>
          <p:nvPr/>
        </p:nvSpPr>
        <p:spPr>
          <a:xfrm>
            <a:off x="542653" y="217629"/>
            <a:ext cx="12861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ko-KR" altLang="en-US" sz="2800" i="0" u="none" strike="noStrike" dirty="0">
                <a:solidFill>
                  <a:srgbClr val="1D4956"/>
                </a:solidFill>
                <a:effectLst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팀 소개</a:t>
            </a:r>
            <a:endParaRPr lang="en-US" altLang="ko-KR" sz="2800" i="0" u="none" strike="noStrike" dirty="0">
              <a:solidFill>
                <a:srgbClr val="1D4956"/>
              </a:solidFill>
              <a:effectLst/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1B5BA821-CDAD-4B1C-86E2-3FFD75A68057}"/>
              </a:ext>
            </a:extLst>
          </p:cNvPr>
          <p:cNvSpPr txBox="1"/>
          <p:nvPr/>
        </p:nvSpPr>
        <p:spPr>
          <a:xfrm>
            <a:off x="5027594" y="1482589"/>
            <a:ext cx="20637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err="1">
                <a:solidFill>
                  <a:srgbClr val="1D4956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반짝단짝</a:t>
            </a:r>
            <a:endParaRPr lang="ko-KR" altLang="en-US" sz="4000" dirty="0">
              <a:solidFill>
                <a:srgbClr val="1D4956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EFA30EE5-D36B-432D-A0A7-B177B148343A}"/>
              </a:ext>
            </a:extLst>
          </p:cNvPr>
          <p:cNvSpPr txBox="1"/>
          <p:nvPr/>
        </p:nvSpPr>
        <p:spPr>
          <a:xfrm>
            <a:off x="4686242" y="1082479"/>
            <a:ext cx="26425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78A6A5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반려동물과 </a:t>
            </a:r>
            <a:r>
              <a:rPr lang="ko-KR" altLang="en-US" sz="2000" b="1" dirty="0">
                <a:solidFill>
                  <a:srgbClr val="78A6A5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단짝</a:t>
            </a:r>
            <a:r>
              <a:rPr lang="ko-KR" altLang="en-US" sz="2000" dirty="0">
                <a:solidFill>
                  <a:srgbClr val="78A6A5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이 되자</a:t>
            </a:r>
          </a:p>
        </p:txBody>
      </p:sp>
      <p:grpSp>
        <p:nvGrpSpPr>
          <p:cNvPr id="153" name="그룹 152">
            <a:extLst>
              <a:ext uri="{FF2B5EF4-FFF2-40B4-BE49-F238E27FC236}">
                <a16:creationId xmlns:a16="http://schemas.microsoft.com/office/drawing/2014/main" id="{4ED4DB24-FBC8-4DF8-94C4-396F884B6D3A}"/>
              </a:ext>
            </a:extLst>
          </p:cNvPr>
          <p:cNvGrpSpPr/>
          <p:nvPr/>
        </p:nvGrpSpPr>
        <p:grpSpPr>
          <a:xfrm>
            <a:off x="5821204" y="483317"/>
            <a:ext cx="549592" cy="486240"/>
            <a:chOff x="3304017" y="3722688"/>
            <a:chExt cx="1101725" cy="974725"/>
          </a:xfrm>
        </p:grpSpPr>
        <p:sp>
          <p:nvSpPr>
            <p:cNvPr id="154" name="Freeform 97">
              <a:extLst>
                <a:ext uri="{FF2B5EF4-FFF2-40B4-BE49-F238E27FC236}">
                  <a16:creationId xmlns:a16="http://schemas.microsoft.com/office/drawing/2014/main" id="{52A73813-D99D-41C6-98DD-975FF27006DE}"/>
                </a:ext>
              </a:extLst>
            </p:cNvPr>
            <p:cNvSpPr>
              <a:spLocks/>
            </p:cNvSpPr>
            <p:nvPr/>
          </p:nvSpPr>
          <p:spPr bwMode="auto">
            <a:xfrm>
              <a:off x="3321547" y="3740150"/>
              <a:ext cx="1062038" cy="457200"/>
            </a:xfrm>
            <a:custGeom>
              <a:avLst/>
              <a:gdLst>
                <a:gd name="T0" fmla="*/ 905 w 931"/>
                <a:gd name="T1" fmla="*/ 309 h 401"/>
                <a:gd name="T2" fmla="*/ 499 w 931"/>
                <a:gd name="T3" fmla="*/ 10 h 401"/>
                <a:gd name="T4" fmla="*/ 465 w 931"/>
                <a:gd name="T5" fmla="*/ 1 h 401"/>
                <a:gd name="T6" fmla="*/ 432 w 931"/>
                <a:gd name="T7" fmla="*/ 10 h 401"/>
                <a:gd name="T8" fmla="*/ 26 w 931"/>
                <a:gd name="T9" fmla="*/ 309 h 401"/>
                <a:gd name="T10" fmla="*/ 16 w 931"/>
                <a:gd name="T11" fmla="*/ 375 h 401"/>
                <a:gd name="T12" fmla="*/ 82 w 931"/>
                <a:gd name="T13" fmla="*/ 385 h 401"/>
                <a:gd name="T14" fmla="*/ 465 w 931"/>
                <a:gd name="T15" fmla="*/ 104 h 401"/>
                <a:gd name="T16" fmla="*/ 849 w 931"/>
                <a:gd name="T17" fmla="*/ 385 h 401"/>
                <a:gd name="T18" fmla="*/ 915 w 931"/>
                <a:gd name="T19" fmla="*/ 375 h 401"/>
                <a:gd name="T20" fmla="*/ 905 w 931"/>
                <a:gd name="T21" fmla="*/ 309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31" h="401">
                  <a:moveTo>
                    <a:pt x="905" y="309"/>
                  </a:moveTo>
                  <a:cubicBezTo>
                    <a:pt x="499" y="10"/>
                    <a:pt x="499" y="10"/>
                    <a:pt x="499" y="10"/>
                  </a:cubicBezTo>
                  <a:cubicBezTo>
                    <a:pt x="489" y="3"/>
                    <a:pt x="477" y="0"/>
                    <a:pt x="465" y="1"/>
                  </a:cubicBezTo>
                  <a:cubicBezTo>
                    <a:pt x="454" y="0"/>
                    <a:pt x="442" y="3"/>
                    <a:pt x="432" y="10"/>
                  </a:cubicBezTo>
                  <a:cubicBezTo>
                    <a:pt x="26" y="309"/>
                    <a:pt x="26" y="309"/>
                    <a:pt x="26" y="309"/>
                  </a:cubicBezTo>
                  <a:cubicBezTo>
                    <a:pt x="5" y="324"/>
                    <a:pt x="0" y="354"/>
                    <a:pt x="16" y="375"/>
                  </a:cubicBezTo>
                  <a:cubicBezTo>
                    <a:pt x="31" y="396"/>
                    <a:pt x="61" y="401"/>
                    <a:pt x="82" y="385"/>
                  </a:cubicBezTo>
                  <a:cubicBezTo>
                    <a:pt x="465" y="104"/>
                    <a:pt x="465" y="104"/>
                    <a:pt x="465" y="104"/>
                  </a:cubicBezTo>
                  <a:cubicBezTo>
                    <a:pt x="849" y="385"/>
                    <a:pt x="849" y="385"/>
                    <a:pt x="849" y="385"/>
                  </a:cubicBezTo>
                  <a:cubicBezTo>
                    <a:pt x="870" y="401"/>
                    <a:pt x="900" y="396"/>
                    <a:pt x="915" y="375"/>
                  </a:cubicBezTo>
                  <a:cubicBezTo>
                    <a:pt x="931" y="354"/>
                    <a:pt x="926" y="324"/>
                    <a:pt x="905" y="309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grpSp>
          <p:nvGrpSpPr>
            <p:cNvPr id="155" name="그룹 154">
              <a:extLst>
                <a:ext uri="{FF2B5EF4-FFF2-40B4-BE49-F238E27FC236}">
                  <a16:creationId xmlns:a16="http://schemas.microsoft.com/office/drawing/2014/main" id="{38ED3E71-90F9-4B26-A9E8-A8F7A06023A5}"/>
                </a:ext>
              </a:extLst>
            </p:cNvPr>
            <p:cNvGrpSpPr/>
            <p:nvPr/>
          </p:nvGrpSpPr>
          <p:grpSpPr>
            <a:xfrm>
              <a:off x="3304017" y="3722688"/>
              <a:ext cx="1101725" cy="974725"/>
              <a:chOff x="3470275" y="3722688"/>
              <a:chExt cx="1101725" cy="974725"/>
            </a:xfrm>
          </p:grpSpPr>
          <p:sp>
            <p:nvSpPr>
              <p:cNvPr id="156" name="Freeform 49">
                <a:extLst>
                  <a:ext uri="{FF2B5EF4-FFF2-40B4-BE49-F238E27FC236}">
                    <a16:creationId xmlns:a16="http://schemas.microsoft.com/office/drawing/2014/main" id="{B7A6C5E7-E2E6-4C83-9BCD-6227DDF854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1725" y="4159250"/>
                <a:ext cx="757238" cy="417513"/>
              </a:xfrm>
              <a:custGeom>
                <a:avLst/>
                <a:gdLst>
                  <a:gd name="T0" fmla="*/ 647 w 661"/>
                  <a:gd name="T1" fmla="*/ 365 h 365"/>
                  <a:gd name="T2" fmla="*/ 14 w 661"/>
                  <a:gd name="T3" fmla="*/ 365 h 365"/>
                  <a:gd name="T4" fmla="*/ 0 w 661"/>
                  <a:gd name="T5" fmla="*/ 351 h 365"/>
                  <a:gd name="T6" fmla="*/ 0 w 661"/>
                  <a:gd name="T7" fmla="*/ 20 h 365"/>
                  <a:gd name="T8" fmla="*/ 14 w 661"/>
                  <a:gd name="T9" fmla="*/ 6 h 365"/>
                  <a:gd name="T10" fmla="*/ 28 w 661"/>
                  <a:gd name="T11" fmla="*/ 20 h 365"/>
                  <a:gd name="T12" fmla="*/ 28 w 661"/>
                  <a:gd name="T13" fmla="*/ 337 h 365"/>
                  <a:gd name="T14" fmla="*/ 633 w 661"/>
                  <a:gd name="T15" fmla="*/ 337 h 365"/>
                  <a:gd name="T16" fmla="*/ 633 w 661"/>
                  <a:gd name="T17" fmla="*/ 14 h 365"/>
                  <a:gd name="T18" fmla="*/ 647 w 661"/>
                  <a:gd name="T19" fmla="*/ 0 h 365"/>
                  <a:gd name="T20" fmla="*/ 661 w 661"/>
                  <a:gd name="T21" fmla="*/ 14 h 365"/>
                  <a:gd name="T22" fmla="*/ 661 w 661"/>
                  <a:gd name="T23" fmla="*/ 351 h 365"/>
                  <a:gd name="T24" fmla="*/ 647 w 661"/>
                  <a:gd name="T25" fmla="*/ 365 h 3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61" h="365">
                    <a:moveTo>
                      <a:pt x="647" y="365"/>
                    </a:moveTo>
                    <a:cubicBezTo>
                      <a:pt x="14" y="365"/>
                      <a:pt x="14" y="365"/>
                      <a:pt x="14" y="365"/>
                    </a:cubicBezTo>
                    <a:cubicBezTo>
                      <a:pt x="6" y="365"/>
                      <a:pt x="0" y="359"/>
                      <a:pt x="0" y="351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12"/>
                      <a:pt x="6" y="6"/>
                      <a:pt x="14" y="6"/>
                    </a:cubicBezTo>
                    <a:cubicBezTo>
                      <a:pt x="21" y="6"/>
                      <a:pt x="28" y="12"/>
                      <a:pt x="28" y="20"/>
                    </a:cubicBezTo>
                    <a:cubicBezTo>
                      <a:pt x="28" y="337"/>
                      <a:pt x="28" y="337"/>
                      <a:pt x="28" y="337"/>
                    </a:cubicBezTo>
                    <a:cubicBezTo>
                      <a:pt x="633" y="337"/>
                      <a:pt x="633" y="337"/>
                      <a:pt x="633" y="337"/>
                    </a:cubicBezTo>
                    <a:cubicBezTo>
                      <a:pt x="633" y="14"/>
                      <a:pt x="633" y="14"/>
                      <a:pt x="633" y="14"/>
                    </a:cubicBezTo>
                    <a:cubicBezTo>
                      <a:pt x="633" y="6"/>
                      <a:pt x="640" y="0"/>
                      <a:pt x="647" y="0"/>
                    </a:cubicBezTo>
                    <a:cubicBezTo>
                      <a:pt x="655" y="0"/>
                      <a:pt x="661" y="6"/>
                      <a:pt x="661" y="14"/>
                    </a:cubicBezTo>
                    <a:cubicBezTo>
                      <a:pt x="661" y="351"/>
                      <a:pt x="661" y="351"/>
                      <a:pt x="661" y="351"/>
                    </a:cubicBezTo>
                    <a:cubicBezTo>
                      <a:pt x="661" y="359"/>
                      <a:pt x="655" y="365"/>
                      <a:pt x="647" y="365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57" name="Freeform 50">
                <a:extLst>
                  <a:ext uri="{FF2B5EF4-FFF2-40B4-BE49-F238E27FC236}">
                    <a16:creationId xmlns:a16="http://schemas.microsoft.com/office/drawing/2014/main" id="{78B58D5E-9F00-4C72-988F-14D6FCB781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87788" y="4170363"/>
                <a:ext cx="265113" cy="390525"/>
              </a:xfrm>
              <a:custGeom>
                <a:avLst/>
                <a:gdLst>
                  <a:gd name="T0" fmla="*/ 115 w 231"/>
                  <a:gd name="T1" fmla="*/ 0 h 341"/>
                  <a:gd name="T2" fmla="*/ 0 w 231"/>
                  <a:gd name="T3" fmla="*/ 116 h 341"/>
                  <a:gd name="T4" fmla="*/ 0 w 231"/>
                  <a:gd name="T5" fmla="*/ 341 h 341"/>
                  <a:gd name="T6" fmla="*/ 231 w 231"/>
                  <a:gd name="T7" fmla="*/ 341 h 341"/>
                  <a:gd name="T8" fmla="*/ 231 w 231"/>
                  <a:gd name="T9" fmla="*/ 116 h 341"/>
                  <a:gd name="T10" fmla="*/ 115 w 231"/>
                  <a:gd name="T11" fmla="*/ 0 h 3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1" h="341">
                    <a:moveTo>
                      <a:pt x="115" y="0"/>
                    </a:moveTo>
                    <a:cubicBezTo>
                      <a:pt x="52" y="0"/>
                      <a:pt x="0" y="52"/>
                      <a:pt x="0" y="116"/>
                    </a:cubicBezTo>
                    <a:cubicBezTo>
                      <a:pt x="0" y="341"/>
                      <a:pt x="0" y="341"/>
                      <a:pt x="0" y="341"/>
                    </a:cubicBezTo>
                    <a:cubicBezTo>
                      <a:pt x="231" y="341"/>
                      <a:pt x="231" y="341"/>
                      <a:pt x="231" y="341"/>
                    </a:cubicBezTo>
                    <a:cubicBezTo>
                      <a:pt x="231" y="116"/>
                      <a:pt x="231" y="116"/>
                      <a:pt x="231" y="116"/>
                    </a:cubicBezTo>
                    <a:cubicBezTo>
                      <a:pt x="231" y="52"/>
                      <a:pt x="179" y="0"/>
                      <a:pt x="115" y="0"/>
                    </a:cubicBez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58" name="Freeform 51">
                <a:extLst>
                  <a:ext uri="{FF2B5EF4-FFF2-40B4-BE49-F238E27FC236}">
                    <a16:creationId xmlns:a16="http://schemas.microsoft.com/office/drawing/2014/main" id="{2AC8BF17-1AF3-4E5E-BBB1-A61FD21D80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65525" y="4543425"/>
                <a:ext cx="909638" cy="153988"/>
              </a:xfrm>
              <a:custGeom>
                <a:avLst/>
                <a:gdLst>
                  <a:gd name="T0" fmla="*/ 781 w 795"/>
                  <a:gd name="T1" fmla="*/ 134 h 134"/>
                  <a:gd name="T2" fmla="*/ 14 w 795"/>
                  <a:gd name="T3" fmla="*/ 134 h 134"/>
                  <a:gd name="T4" fmla="*/ 0 w 795"/>
                  <a:gd name="T5" fmla="*/ 120 h 134"/>
                  <a:gd name="T6" fmla="*/ 0 w 795"/>
                  <a:gd name="T7" fmla="*/ 14 h 134"/>
                  <a:gd name="T8" fmla="*/ 14 w 795"/>
                  <a:gd name="T9" fmla="*/ 0 h 134"/>
                  <a:gd name="T10" fmla="*/ 47 w 795"/>
                  <a:gd name="T11" fmla="*/ 0 h 134"/>
                  <a:gd name="T12" fmla="*/ 61 w 795"/>
                  <a:gd name="T13" fmla="*/ 14 h 134"/>
                  <a:gd name="T14" fmla="*/ 47 w 795"/>
                  <a:gd name="T15" fmla="*/ 28 h 134"/>
                  <a:gd name="T16" fmla="*/ 28 w 795"/>
                  <a:gd name="T17" fmla="*/ 28 h 134"/>
                  <a:gd name="T18" fmla="*/ 28 w 795"/>
                  <a:gd name="T19" fmla="*/ 106 h 134"/>
                  <a:gd name="T20" fmla="*/ 767 w 795"/>
                  <a:gd name="T21" fmla="*/ 106 h 134"/>
                  <a:gd name="T22" fmla="*/ 767 w 795"/>
                  <a:gd name="T23" fmla="*/ 28 h 134"/>
                  <a:gd name="T24" fmla="*/ 753 w 795"/>
                  <a:gd name="T25" fmla="*/ 28 h 134"/>
                  <a:gd name="T26" fmla="*/ 739 w 795"/>
                  <a:gd name="T27" fmla="*/ 14 h 134"/>
                  <a:gd name="T28" fmla="*/ 753 w 795"/>
                  <a:gd name="T29" fmla="*/ 0 h 134"/>
                  <a:gd name="T30" fmla="*/ 781 w 795"/>
                  <a:gd name="T31" fmla="*/ 0 h 134"/>
                  <a:gd name="T32" fmla="*/ 795 w 795"/>
                  <a:gd name="T33" fmla="*/ 14 h 134"/>
                  <a:gd name="T34" fmla="*/ 795 w 795"/>
                  <a:gd name="T35" fmla="*/ 120 h 134"/>
                  <a:gd name="T36" fmla="*/ 781 w 795"/>
                  <a:gd name="T37" fmla="*/ 134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795" h="134">
                    <a:moveTo>
                      <a:pt x="781" y="134"/>
                    </a:moveTo>
                    <a:cubicBezTo>
                      <a:pt x="14" y="134"/>
                      <a:pt x="14" y="134"/>
                      <a:pt x="14" y="134"/>
                    </a:cubicBezTo>
                    <a:cubicBezTo>
                      <a:pt x="7" y="134"/>
                      <a:pt x="0" y="128"/>
                      <a:pt x="0" y="120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6"/>
                      <a:pt x="7" y="0"/>
                      <a:pt x="14" y="0"/>
                    </a:cubicBezTo>
                    <a:cubicBezTo>
                      <a:pt x="47" y="0"/>
                      <a:pt x="47" y="0"/>
                      <a:pt x="47" y="0"/>
                    </a:cubicBezTo>
                    <a:cubicBezTo>
                      <a:pt x="55" y="0"/>
                      <a:pt x="61" y="6"/>
                      <a:pt x="61" y="14"/>
                    </a:cubicBezTo>
                    <a:cubicBezTo>
                      <a:pt x="61" y="22"/>
                      <a:pt x="55" y="28"/>
                      <a:pt x="47" y="28"/>
                    </a:cubicBezTo>
                    <a:cubicBezTo>
                      <a:pt x="28" y="28"/>
                      <a:pt x="28" y="28"/>
                      <a:pt x="28" y="28"/>
                    </a:cubicBezTo>
                    <a:cubicBezTo>
                      <a:pt x="28" y="106"/>
                      <a:pt x="28" y="106"/>
                      <a:pt x="28" y="106"/>
                    </a:cubicBezTo>
                    <a:cubicBezTo>
                      <a:pt x="767" y="106"/>
                      <a:pt x="767" y="106"/>
                      <a:pt x="767" y="106"/>
                    </a:cubicBezTo>
                    <a:cubicBezTo>
                      <a:pt x="767" y="28"/>
                      <a:pt x="767" y="28"/>
                      <a:pt x="767" y="28"/>
                    </a:cubicBezTo>
                    <a:cubicBezTo>
                      <a:pt x="753" y="28"/>
                      <a:pt x="753" y="28"/>
                      <a:pt x="753" y="28"/>
                    </a:cubicBezTo>
                    <a:cubicBezTo>
                      <a:pt x="745" y="28"/>
                      <a:pt x="739" y="22"/>
                      <a:pt x="739" y="14"/>
                    </a:cubicBezTo>
                    <a:cubicBezTo>
                      <a:pt x="739" y="6"/>
                      <a:pt x="745" y="0"/>
                      <a:pt x="753" y="0"/>
                    </a:cubicBezTo>
                    <a:cubicBezTo>
                      <a:pt x="781" y="0"/>
                      <a:pt x="781" y="0"/>
                      <a:pt x="781" y="0"/>
                    </a:cubicBezTo>
                    <a:cubicBezTo>
                      <a:pt x="788" y="0"/>
                      <a:pt x="795" y="6"/>
                      <a:pt x="795" y="14"/>
                    </a:cubicBezTo>
                    <a:cubicBezTo>
                      <a:pt x="795" y="120"/>
                      <a:pt x="795" y="120"/>
                      <a:pt x="795" y="120"/>
                    </a:cubicBezTo>
                    <a:cubicBezTo>
                      <a:pt x="795" y="128"/>
                      <a:pt x="788" y="134"/>
                      <a:pt x="781" y="134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59" name="Oval 52">
                <a:extLst>
                  <a:ext uri="{FF2B5EF4-FFF2-40B4-BE49-F238E27FC236}">
                    <a16:creationId xmlns:a16="http://schemas.microsoft.com/office/drawing/2014/main" id="{890777AD-6FFF-48B9-AA64-2B64935BFF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49700" y="4011613"/>
                <a:ext cx="141288" cy="13017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60" name="Oval 53">
                <a:extLst>
                  <a:ext uri="{FF2B5EF4-FFF2-40B4-BE49-F238E27FC236}">
                    <a16:creationId xmlns:a16="http://schemas.microsoft.com/office/drawing/2014/main" id="{8CF57F65-0AA5-4D7C-8EE3-FC7264655B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8913" y="3954463"/>
                <a:ext cx="44450" cy="4445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61" name="Oval 54">
                <a:extLst>
                  <a:ext uri="{FF2B5EF4-FFF2-40B4-BE49-F238E27FC236}">
                    <a16:creationId xmlns:a16="http://schemas.microsoft.com/office/drawing/2014/main" id="{DDFC8AFC-D839-4743-B684-C7A936226F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56063" y="3976688"/>
                <a:ext cx="44450" cy="4445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62" name="Oval 55">
                <a:extLst>
                  <a:ext uri="{FF2B5EF4-FFF2-40B4-BE49-F238E27FC236}">
                    <a16:creationId xmlns:a16="http://schemas.microsoft.com/office/drawing/2014/main" id="{10599955-91D3-425B-9F05-D49ADB91BB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40175" y="3976688"/>
                <a:ext cx="44450" cy="4445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63" name="Freeform 56">
                <a:extLst>
                  <a:ext uri="{FF2B5EF4-FFF2-40B4-BE49-F238E27FC236}">
                    <a16:creationId xmlns:a16="http://schemas.microsoft.com/office/drawing/2014/main" id="{99E78FCE-7C85-4316-AA24-F98DD67371D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470275" y="3722688"/>
                <a:ext cx="1101725" cy="484188"/>
              </a:xfrm>
              <a:custGeom>
                <a:avLst/>
                <a:gdLst>
                  <a:gd name="T0" fmla="*/ 893 w 963"/>
                  <a:gd name="T1" fmla="*/ 423 h 423"/>
                  <a:gd name="T2" fmla="*/ 893 w 963"/>
                  <a:gd name="T3" fmla="*/ 423 h 423"/>
                  <a:gd name="T4" fmla="*/ 856 w 963"/>
                  <a:gd name="T5" fmla="*/ 411 h 423"/>
                  <a:gd name="T6" fmla="*/ 481 w 963"/>
                  <a:gd name="T7" fmla="*/ 135 h 423"/>
                  <a:gd name="T8" fmla="*/ 106 w 963"/>
                  <a:gd name="T9" fmla="*/ 411 h 423"/>
                  <a:gd name="T10" fmla="*/ 70 w 963"/>
                  <a:gd name="T11" fmla="*/ 423 h 423"/>
                  <a:gd name="T12" fmla="*/ 20 w 963"/>
                  <a:gd name="T13" fmla="*/ 398 h 423"/>
                  <a:gd name="T14" fmla="*/ 34 w 963"/>
                  <a:gd name="T15" fmla="*/ 312 h 423"/>
                  <a:gd name="T16" fmla="*/ 440 w 963"/>
                  <a:gd name="T17" fmla="*/ 13 h 423"/>
                  <a:gd name="T18" fmla="*/ 481 w 963"/>
                  <a:gd name="T19" fmla="*/ 1 h 423"/>
                  <a:gd name="T20" fmla="*/ 523 w 963"/>
                  <a:gd name="T21" fmla="*/ 13 h 423"/>
                  <a:gd name="T22" fmla="*/ 929 w 963"/>
                  <a:gd name="T23" fmla="*/ 312 h 423"/>
                  <a:gd name="T24" fmla="*/ 942 w 963"/>
                  <a:gd name="T25" fmla="*/ 398 h 423"/>
                  <a:gd name="T26" fmla="*/ 893 w 963"/>
                  <a:gd name="T27" fmla="*/ 423 h 423"/>
                  <a:gd name="T28" fmla="*/ 481 w 963"/>
                  <a:gd name="T29" fmla="*/ 104 h 423"/>
                  <a:gd name="T30" fmla="*/ 490 w 963"/>
                  <a:gd name="T31" fmla="*/ 107 h 423"/>
                  <a:gd name="T32" fmla="*/ 873 w 963"/>
                  <a:gd name="T33" fmla="*/ 388 h 423"/>
                  <a:gd name="T34" fmla="*/ 893 w 963"/>
                  <a:gd name="T35" fmla="*/ 395 h 423"/>
                  <a:gd name="T36" fmla="*/ 920 w 963"/>
                  <a:gd name="T37" fmla="*/ 381 h 423"/>
                  <a:gd name="T38" fmla="*/ 913 w 963"/>
                  <a:gd name="T39" fmla="*/ 334 h 423"/>
                  <a:gd name="T40" fmla="*/ 506 w 963"/>
                  <a:gd name="T41" fmla="*/ 36 h 423"/>
                  <a:gd name="T42" fmla="*/ 483 w 963"/>
                  <a:gd name="T43" fmla="*/ 29 h 423"/>
                  <a:gd name="T44" fmla="*/ 480 w 963"/>
                  <a:gd name="T45" fmla="*/ 29 h 423"/>
                  <a:gd name="T46" fmla="*/ 457 w 963"/>
                  <a:gd name="T47" fmla="*/ 36 h 423"/>
                  <a:gd name="T48" fmla="*/ 50 w 963"/>
                  <a:gd name="T49" fmla="*/ 334 h 423"/>
                  <a:gd name="T50" fmla="*/ 43 w 963"/>
                  <a:gd name="T51" fmla="*/ 381 h 423"/>
                  <a:gd name="T52" fmla="*/ 70 w 963"/>
                  <a:gd name="T53" fmla="*/ 395 h 423"/>
                  <a:gd name="T54" fmla="*/ 90 w 963"/>
                  <a:gd name="T55" fmla="*/ 388 h 423"/>
                  <a:gd name="T56" fmla="*/ 473 w 963"/>
                  <a:gd name="T57" fmla="*/ 107 h 423"/>
                  <a:gd name="T58" fmla="*/ 481 w 963"/>
                  <a:gd name="T59" fmla="*/ 104 h 4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963" h="423">
                    <a:moveTo>
                      <a:pt x="893" y="423"/>
                    </a:moveTo>
                    <a:cubicBezTo>
                      <a:pt x="893" y="423"/>
                      <a:pt x="893" y="423"/>
                      <a:pt x="893" y="423"/>
                    </a:cubicBezTo>
                    <a:cubicBezTo>
                      <a:pt x="880" y="423"/>
                      <a:pt x="867" y="419"/>
                      <a:pt x="856" y="411"/>
                    </a:cubicBezTo>
                    <a:cubicBezTo>
                      <a:pt x="481" y="135"/>
                      <a:pt x="481" y="135"/>
                      <a:pt x="481" y="135"/>
                    </a:cubicBezTo>
                    <a:cubicBezTo>
                      <a:pt x="106" y="411"/>
                      <a:pt x="106" y="411"/>
                      <a:pt x="106" y="411"/>
                    </a:cubicBezTo>
                    <a:cubicBezTo>
                      <a:pt x="96" y="419"/>
                      <a:pt x="83" y="423"/>
                      <a:pt x="70" y="423"/>
                    </a:cubicBezTo>
                    <a:cubicBezTo>
                      <a:pt x="51" y="423"/>
                      <a:pt x="32" y="414"/>
                      <a:pt x="20" y="398"/>
                    </a:cubicBezTo>
                    <a:cubicBezTo>
                      <a:pt x="0" y="370"/>
                      <a:pt x="6" y="332"/>
                      <a:pt x="34" y="312"/>
                    </a:cubicBezTo>
                    <a:cubicBezTo>
                      <a:pt x="440" y="13"/>
                      <a:pt x="440" y="13"/>
                      <a:pt x="440" y="13"/>
                    </a:cubicBezTo>
                    <a:cubicBezTo>
                      <a:pt x="452" y="4"/>
                      <a:pt x="467" y="0"/>
                      <a:pt x="481" y="1"/>
                    </a:cubicBezTo>
                    <a:cubicBezTo>
                      <a:pt x="496" y="0"/>
                      <a:pt x="511" y="4"/>
                      <a:pt x="523" y="13"/>
                    </a:cubicBezTo>
                    <a:cubicBezTo>
                      <a:pt x="929" y="312"/>
                      <a:pt x="929" y="312"/>
                      <a:pt x="929" y="312"/>
                    </a:cubicBezTo>
                    <a:cubicBezTo>
                      <a:pt x="957" y="332"/>
                      <a:pt x="963" y="370"/>
                      <a:pt x="942" y="398"/>
                    </a:cubicBezTo>
                    <a:cubicBezTo>
                      <a:pt x="931" y="414"/>
                      <a:pt x="912" y="423"/>
                      <a:pt x="893" y="423"/>
                    </a:cubicBezTo>
                    <a:close/>
                    <a:moveTo>
                      <a:pt x="481" y="104"/>
                    </a:moveTo>
                    <a:cubicBezTo>
                      <a:pt x="484" y="104"/>
                      <a:pt x="487" y="105"/>
                      <a:pt x="490" y="107"/>
                    </a:cubicBezTo>
                    <a:cubicBezTo>
                      <a:pt x="873" y="388"/>
                      <a:pt x="873" y="388"/>
                      <a:pt x="873" y="388"/>
                    </a:cubicBezTo>
                    <a:cubicBezTo>
                      <a:pt x="879" y="393"/>
                      <a:pt x="886" y="395"/>
                      <a:pt x="893" y="395"/>
                    </a:cubicBezTo>
                    <a:cubicBezTo>
                      <a:pt x="904" y="395"/>
                      <a:pt x="914" y="390"/>
                      <a:pt x="920" y="381"/>
                    </a:cubicBezTo>
                    <a:cubicBezTo>
                      <a:pt x="931" y="366"/>
                      <a:pt x="928" y="345"/>
                      <a:pt x="913" y="334"/>
                    </a:cubicBezTo>
                    <a:cubicBezTo>
                      <a:pt x="506" y="36"/>
                      <a:pt x="506" y="36"/>
                      <a:pt x="506" y="36"/>
                    </a:cubicBezTo>
                    <a:cubicBezTo>
                      <a:pt x="500" y="31"/>
                      <a:pt x="491" y="29"/>
                      <a:pt x="483" y="29"/>
                    </a:cubicBezTo>
                    <a:cubicBezTo>
                      <a:pt x="482" y="29"/>
                      <a:pt x="481" y="29"/>
                      <a:pt x="480" y="29"/>
                    </a:cubicBezTo>
                    <a:cubicBezTo>
                      <a:pt x="472" y="29"/>
                      <a:pt x="463" y="31"/>
                      <a:pt x="457" y="36"/>
                    </a:cubicBezTo>
                    <a:cubicBezTo>
                      <a:pt x="50" y="334"/>
                      <a:pt x="50" y="334"/>
                      <a:pt x="50" y="334"/>
                    </a:cubicBezTo>
                    <a:cubicBezTo>
                      <a:pt x="35" y="345"/>
                      <a:pt x="32" y="366"/>
                      <a:pt x="43" y="381"/>
                    </a:cubicBezTo>
                    <a:cubicBezTo>
                      <a:pt x="49" y="390"/>
                      <a:pt x="59" y="395"/>
                      <a:pt x="70" y="395"/>
                    </a:cubicBezTo>
                    <a:cubicBezTo>
                      <a:pt x="77" y="395"/>
                      <a:pt x="84" y="393"/>
                      <a:pt x="90" y="388"/>
                    </a:cubicBezTo>
                    <a:cubicBezTo>
                      <a:pt x="473" y="107"/>
                      <a:pt x="473" y="107"/>
                      <a:pt x="473" y="107"/>
                    </a:cubicBezTo>
                    <a:cubicBezTo>
                      <a:pt x="476" y="105"/>
                      <a:pt x="479" y="104"/>
                      <a:pt x="481" y="104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</p:grpSp>
      <p:sp>
        <p:nvSpPr>
          <p:cNvPr id="164" name="슬라이드 번호 개체 틀 3">
            <a:extLst>
              <a:ext uri="{FF2B5EF4-FFF2-40B4-BE49-F238E27FC236}">
                <a16:creationId xmlns:a16="http://schemas.microsoft.com/office/drawing/2014/main" id="{5EC25450-7F00-4966-9DFB-320589B463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40BCED9-1A89-4FE8-B458-A531CB4E3516}" type="slidenum">
              <a:rPr lang="ko-KR" altLang="en-US" smtClean="0"/>
              <a:pPr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628794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0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 descr="실외, 자연, 산, 계곡이(가) 표시된 사진&#10;&#10;자동 생성된 설명">
            <a:extLst>
              <a:ext uri="{FF2B5EF4-FFF2-40B4-BE49-F238E27FC236}">
                <a16:creationId xmlns:a16="http://schemas.microsoft.com/office/drawing/2014/main" id="{474A74DE-804A-4C32-A940-3F01A3F811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9144"/>
            <a:ext cx="12192000" cy="6839712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DCC98C5-5250-4DD6-845F-F277D4C14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40BCED9-1A89-4FE8-B458-A531CB4E3516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A5FF77-612F-451D-B069-6ACFA64AE575}"/>
              </a:ext>
            </a:extLst>
          </p:cNvPr>
          <p:cNvSpPr txBox="1"/>
          <p:nvPr/>
        </p:nvSpPr>
        <p:spPr>
          <a:xfrm>
            <a:off x="542653" y="1471937"/>
            <a:ext cx="11115947" cy="630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3500" b="0" i="0" u="none" strike="noStrike" dirty="0">
                <a:solidFill>
                  <a:srgbClr val="1D4956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“반려인들을 위한 서울시 반려동물 인프라 검색 및 커뮤니티”</a:t>
            </a:r>
            <a:endParaRPr lang="ko-KR" altLang="en-US" sz="3500" dirty="0">
              <a:solidFill>
                <a:srgbClr val="1D4956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1AACCE-8DFA-4EAF-87B7-6403C18A4C2B}"/>
              </a:ext>
            </a:extLst>
          </p:cNvPr>
          <p:cNvSpPr txBox="1"/>
          <p:nvPr/>
        </p:nvSpPr>
        <p:spPr>
          <a:xfrm>
            <a:off x="542653" y="217629"/>
            <a:ext cx="15940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ko-KR" altLang="en-US" sz="2800" i="0" u="none" strike="noStrike" dirty="0">
                <a:solidFill>
                  <a:srgbClr val="1D4956"/>
                </a:solidFill>
                <a:effectLst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주제 소개</a:t>
            </a:r>
            <a:endParaRPr lang="en-US" altLang="ko-KR" sz="2800" i="0" u="none" strike="noStrike" dirty="0">
              <a:solidFill>
                <a:srgbClr val="1D4956"/>
              </a:solidFill>
              <a:effectLst/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F5DFEC-1FB4-4FFA-8066-D7BD5BA76CEE}"/>
              </a:ext>
            </a:extLst>
          </p:cNvPr>
          <p:cNvSpPr txBox="1"/>
          <p:nvPr/>
        </p:nvSpPr>
        <p:spPr>
          <a:xfrm>
            <a:off x="4164519" y="2247359"/>
            <a:ext cx="3862961" cy="12464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5000" dirty="0" err="1">
                <a:solidFill>
                  <a:srgbClr val="1D4956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i</a:t>
            </a:r>
            <a:r>
              <a:rPr lang="en-US" altLang="ko-KR" sz="5000" dirty="0">
                <a:solidFill>
                  <a:srgbClr val="1D4956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Pet</a:t>
            </a:r>
            <a:endParaRPr lang="en-US" altLang="ko-KR" sz="2500" b="0" i="1" u="none" strike="noStrike" dirty="0">
              <a:solidFill>
                <a:srgbClr val="1D4956"/>
              </a:solidFill>
              <a:effectLst/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/>
            <a:r>
              <a:rPr lang="en-US" altLang="ko-KR" sz="2500" b="0" i="1" u="none" strike="noStrike" dirty="0">
                <a:solidFill>
                  <a:srgbClr val="1D4956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Infrastructure for Pet</a:t>
            </a:r>
            <a:endParaRPr lang="ko-KR" altLang="en-US" sz="2500" i="1" dirty="0">
              <a:solidFill>
                <a:srgbClr val="1D4956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021431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E739B53-B6F9-4CF3-A90D-524E21B44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40BCED9-1A89-4FE8-B458-A531CB4E3516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208B41-C67B-4112-B415-AA6A9B0E50C6}"/>
              </a:ext>
            </a:extLst>
          </p:cNvPr>
          <p:cNvSpPr txBox="1"/>
          <p:nvPr/>
        </p:nvSpPr>
        <p:spPr>
          <a:xfrm>
            <a:off x="542653" y="217629"/>
            <a:ext cx="15940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ko-KR" altLang="en-US" sz="2800" i="0" u="none" strike="noStrike" dirty="0">
                <a:solidFill>
                  <a:srgbClr val="1D4956"/>
                </a:solidFill>
                <a:effectLst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선정 배경</a:t>
            </a:r>
            <a:endParaRPr lang="en-US" altLang="ko-KR" sz="2800" i="0" u="none" strike="noStrike" dirty="0">
              <a:solidFill>
                <a:srgbClr val="1D4956"/>
              </a:solidFill>
              <a:effectLst/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156F5610-A053-41EB-8A63-22CD1C48CDA9}"/>
              </a:ext>
            </a:extLst>
          </p:cNvPr>
          <p:cNvGrpSpPr/>
          <p:nvPr/>
        </p:nvGrpSpPr>
        <p:grpSpPr>
          <a:xfrm>
            <a:off x="5788148" y="1519686"/>
            <a:ext cx="6186080" cy="4096964"/>
            <a:chOff x="5788148" y="1519686"/>
            <a:chExt cx="6186080" cy="4096964"/>
          </a:xfrm>
        </p:grpSpPr>
        <p:graphicFrame>
          <p:nvGraphicFramePr>
            <p:cNvPr id="8" name="차트 7">
              <a:extLst>
                <a:ext uri="{FF2B5EF4-FFF2-40B4-BE49-F238E27FC236}">
                  <a16:creationId xmlns:a16="http://schemas.microsoft.com/office/drawing/2014/main" id="{86BFA7A9-C958-48EC-8616-295729246C7D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352120926"/>
                </p:ext>
              </p:extLst>
            </p:nvPr>
          </p:nvGraphicFramePr>
          <p:xfrm>
            <a:off x="5788148" y="1719741"/>
            <a:ext cx="6186080" cy="361857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FD92131-306C-40FB-B089-C5878445EA1F}"/>
                </a:ext>
              </a:extLst>
            </p:cNvPr>
            <p:cNvSpPr txBox="1"/>
            <p:nvPr/>
          </p:nvSpPr>
          <p:spPr>
            <a:xfrm>
              <a:off x="7001640" y="1519686"/>
              <a:ext cx="375909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rgbClr val="1D4956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국내 반려동물 현황 </a:t>
              </a:r>
              <a:r>
                <a:rPr lang="en-US" altLang="ko-KR" sz="1300" dirty="0">
                  <a:solidFill>
                    <a:srgbClr val="1D4956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(</a:t>
              </a:r>
              <a:r>
                <a:rPr lang="ko-KR" altLang="en-US" sz="1300" dirty="0">
                  <a:solidFill>
                    <a:srgbClr val="1D4956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단위</a:t>
              </a:r>
              <a:r>
                <a:rPr lang="en-US" altLang="ko-KR" sz="1300" dirty="0">
                  <a:solidFill>
                    <a:srgbClr val="1D4956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: </a:t>
              </a:r>
              <a:r>
                <a:rPr lang="ko-KR" altLang="en-US" sz="1300" dirty="0">
                  <a:solidFill>
                    <a:srgbClr val="1D4956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마리</a:t>
              </a:r>
              <a:r>
                <a:rPr lang="en-US" altLang="ko-KR" sz="1300" dirty="0">
                  <a:solidFill>
                    <a:srgbClr val="1D4956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)</a:t>
              </a:r>
              <a:endParaRPr lang="ko-KR" altLang="en-US" sz="1300" dirty="0">
                <a:solidFill>
                  <a:srgbClr val="1D4956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E8638A3-9B0C-438B-9668-55D418F78C23}"/>
                </a:ext>
              </a:extLst>
            </p:cNvPr>
            <p:cNvSpPr txBox="1"/>
            <p:nvPr/>
          </p:nvSpPr>
          <p:spPr>
            <a:xfrm>
              <a:off x="10284960" y="5338313"/>
              <a:ext cx="1689268" cy="2783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bg1">
                      <a:lumMod val="65000"/>
                    </a:schemeClr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* 자료</a:t>
              </a:r>
              <a:r>
                <a:rPr lang="en-US" altLang="ko-KR" sz="1200" dirty="0">
                  <a:solidFill>
                    <a:schemeClr val="bg1">
                      <a:lumMod val="65000"/>
                    </a:schemeClr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: </a:t>
              </a:r>
              <a:r>
                <a:rPr lang="ko-KR" altLang="en-US" sz="1200" dirty="0">
                  <a:solidFill>
                    <a:schemeClr val="bg1">
                      <a:lumMod val="65000"/>
                    </a:schemeClr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농림축산식품부</a:t>
              </a:r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63BC675E-1163-451D-A755-C076174A820F}"/>
              </a:ext>
            </a:extLst>
          </p:cNvPr>
          <p:cNvGrpSpPr/>
          <p:nvPr/>
        </p:nvGrpSpPr>
        <p:grpSpPr>
          <a:xfrm>
            <a:off x="692576" y="1519686"/>
            <a:ext cx="3775388" cy="3677707"/>
            <a:chOff x="692576" y="1519686"/>
            <a:chExt cx="3775388" cy="3677707"/>
          </a:xfrm>
        </p:grpSpPr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AA6BE1D3-99CC-49F8-83E1-4E09CAEC7171}"/>
                </a:ext>
              </a:extLst>
            </p:cNvPr>
            <p:cNvSpPr/>
            <p:nvPr/>
          </p:nvSpPr>
          <p:spPr>
            <a:xfrm>
              <a:off x="943013" y="3149987"/>
              <a:ext cx="3368033" cy="526359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1D49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800" dirty="0">
                  <a:solidFill>
                    <a:srgbClr val="1D4956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반려동물 보유 인구 증가</a:t>
              </a:r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14A24042-D7DB-40E8-BDBC-C86B49CCDE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20" t="14116" r="6001" b="28039"/>
            <a:stretch/>
          </p:blipFill>
          <p:spPr>
            <a:xfrm>
              <a:off x="3474213" y="1925512"/>
              <a:ext cx="842657" cy="565054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7BD85A79-C76F-4E97-91CF-62211CFA0C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108" t="17701" r="11166" b="31023"/>
            <a:stretch/>
          </p:blipFill>
          <p:spPr>
            <a:xfrm>
              <a:off x="2278268" y="1926629"/>
              <a:ext cx="842657" cy="566526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159D2AC0-74E7-4195-A981-A317C4E4C06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169" t="19162" r="8805" b="32705"/>
            <a:stretch/>
          </p:blipFill>
          <p:spPr>
            <a:xfrm>
              <a:off x="943014" y="1926629"/>
              <a:ext cx="955310" cy="563937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84A304C-88BD-40FC-A956-DE289903B0F7}"/>
                </a:ext>
              </a:extLst>
            </p:cNvPr>
            <p:cNvSpPr txBox="1"/>
            <p:nvPr/>
          </p:nvSpPr>
          <p:spPr>
            <a:xfrm>
              <a:off x="1117425" y="1519686"/>
              <a:ext cx="606488" cy="3715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미국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081F6CF-EDA2-4E9E-AE39-0E569B01C2B2}"/>
                </a:ext>
              </a:extLst>
            </p:cNvPr>
            <p:cNvSpPr txBox="1"/>
            <p:nvPr/>
          </p:nvSpPr>
          <p:spPr>
            <a:xfrm>
              <a:off x="2350025" y="1519686"/>
              <a:ext cx="606488" cy="3715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>
                  <a:solidFill>
                    <a:srgbClr val="C00000"/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한국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BD3973A-CADF-40E1-8651-8D66981C09C5}"/>
                </a:ext>
              </a:extLst>
            </p:cNvPr>
            <p:cNvSpPr txBox="1"/>
            <p:nvPr/>
          </p:nvSpPr>
          <p:spPr>
            <a:xfrm>
              <a:off x="3595054" y="1519686"/>
              <a:ext cx="606488" cy="3715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중국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D51C05C-3BB7-4446-B7C0-65A7858E8ADD}"/>
                </a:ext>
              </a:extLst>
            </p:cNvPr>
            <p:cNvSpPr txBox="1"/>
            <p:nvPr/>
          </p:nvSpPr>
          <p:spPr>
            <a:xfrm>
              <a:off x="983581" y="2513308"/>
              <a:ext cx="874175" cy="3251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약 </a:t>
              </a:r>
              <a:r>
                <a:rPr lang="en-US" altLang="ko-KR" sz="15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2</a:t>
              </a:r>
              <a:r>
                <a:rPr lang="ko-KR" altLang="en-US" sz="1500" dirty="0" err="1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억명</a:t>
              </a:r>
              <a:endParaRPr lang="ko-KR" altLang="en-US" sz="15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8B1FD30-8F15-4EFB-BEE5-2125E4CFF65B}"/>
                </a:ext>
              </a:extLst>
            </p:cNvPr>
            <p:cNvSpPr txBox="1"/>
            <p:nvPr/>
          </p:nvSpPr>
          <p:spPr>
            <a:xfrm>
              <a:off x="2202634" y="2513307"/>
              <a:ext cx="993924" cy="3251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dirty="0">
                  <a:solidFill>
                    <a:srgbClr val="C00000"/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1500</a:t>
              </a:r>
              <a:r>
                <a:rPr lang="ko-KR" altLang="en-US" sz="1500" dirty="0">
                  <a:solidFill>
                    <a:srgbClr val="C00000"/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만명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9CD76C7-DFE6-459A-B8CB-7BD2C83BE673}"/>
                </a:ext>
              </a:extLst>
            </p:cNvPr>
            <p:cNvSpPr txBox="1"/>
            <p:nvPr/>
          </p:nvSpPr>
          <p:spPr>
            <a:xfrm>
              <a:off x="3399062" y="2513307"/>
              <a:ext cx="992958" cy="3251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5648</a:t>
              </a:r>
              <a:r>
                <a:rPr lang="ko-KR" altLang="en-US" sz="15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만명</a:t>
              </a:r>
            </a:p>
          </p:txBody>
        </p:sp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49240A88-9AEE-46B9-B112-52A3B9BF07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255" t="3097" r="13498" b="20922"/>
            <a:stretch/>
          </p:blipFill>
          <p:spPr>
            <a:xfrm>
              <a:off x="3595054" y="3994666"/>
              <a:ext cx="715993" cy="699415"/>
            </a:xfrm>
            <a:prstGeom prst="rect">
              <a:avLst/>
            </a:prstGeom>
          </p:spPr>
        </p:pic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27D3D954-5F7D-440A-A31F-9E17D0C459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179" t="3852" r="21967" b="20165"/>
            <a:stretch/>
          </p:blipFill>
          <p:spPr>
            <a:xfrm>
              <a:off x="2304871" y="3946908"/>
              <a:ext cx="636486" cy="826660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44AC660-D7BE-4A64-BD23-42ADED16DC7A}"/>
                </a:ext>
              </a:extLst>
            </p:cNvPr>
            <p:cNvSpPr txBox="1"/>
            <p:nvPr/>
          </p:nvSpPr>
          <p:spPr>
            <a:xfrm>
              <a:off x="692576" y="4850036"/>
              <a:ext cx="1266712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500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1</a:t>
              </a:r>
              <a:r>
                <a:rPr lang="ko-KR" altLang="en-US" sz="1500" dirty="0" err="1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인가구</a:t>
              </a:r>
              <a:r>
                <a:rPr lang="en-US" altLang="ko-KR" sz="1500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 </a:t>
              </a:r>
              <a:r>
                <a:rPr lang="ko-KR" altLang="en-US" sz="1500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증가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CC3A9428-5E6F-4D3B-8D51-8CE40536D821}"/>
                </a:ext>
              </a:extLst>
            </p:cNvPr>
            <p:cNvSpPr txBox="1"/>
            <p:nvPr/>
          </p:nvSpPr>
          <p:spPr>
            <a:xfrm>
              <a:off x="2244781" y="4825845"/>
              <a:ext cx="837157" cy="3715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고령화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872BEEA-90B9-4DBF-AD62-A48F8CBC0186}"/>
                </a:ext>
              </a:extLst>
            </p:cNvPr>
            <p:cNvSpPr txBox="1"/>
            <p:nvPr/>
          </p:nvSpPr>
          <p:spPr>
            <a:xfrm>
              <a:off x="3434260" y="4825845"/>
              <a:ext cx="1033704" cy="3715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소득증가</a:t>
              </a:r>
            </a:p>
          </p:txBody>
        </p:sp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32D0014F-B54E-4C03-82E9-7E26A390AF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534" r="18076" b="16277"/>
            <a:stretch/>
          </p:blipFill>
          <p:spPr>
            <a:xfrm>
              <a:off x="1056675" y="3982775"/>
              <a:ext cx="538514" cy="70440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907351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9F84227-B82B-4010-9FF8-1D6396ABB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40BCED9-1A89-4FE8-B458-A531CB4E3516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131957-7D7C-4BD7-9923-24247553FD46}"/>
              </a:ext>
            </a:extLst>
          </p:cNvPr>
          <p:cNvSpPr txBox="1"/>
          <p:nvPr/>
        </p:nvSpPr>
        <p:spPr>
          <a:xfrm>
            <a:off x="542653" y="217629"/>
            <a:ext cx="15940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ko-KR" altLang="en-US" sz="2800" i="0" u="none" strike="noStrike" dirty="0">
                <a:solidFill>
                  <a:srgbClr val="1D4956"/>
                </a:solidFill>
                <a:effectLst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선정 배경</a:t>
            </a:r>
            <a:endParaRPr lang="en-US" altLang="ko-KR" sz="2800" i="0" u="none" strike="noStrike" dirty="0">
              <a:solidFill>
                <a:srgbClr val="1D4956"/>
              </a:solidFill>
              <a:effectLst/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03EEF2FF-E62E-4E2F-9328-C84326975AAA}"/>
              </a:ext>
            </a:extLst>
          </p:cNvPr>
          <p:cNvGrpSpPr/>
          <p:nvPr/>
        </p:nvGrpSpPr>
        <p:grpSpPr>
          <a:xfrm>
            <a:off x="192950" y="1636018"/>
            <a:ext cx="5318334" cy="4005239"/>
            <a:chOff x="4046493" y="1766647"/>
            <a:chExt cx="5663594" cy="4005239"/>
          </a:xfrm>
        </p:grpSpPr>
        <p:graphicFrame>
          <p:nvGraphicFramePr>
            <p:cNvPr id="23" name="차트 22">
              <a:extLst>
                <a:ext uri="{FF2B5EF4-FFF2-40B4-BE49-F238E27FC236}">
                  <a16:creationId xmlns:a16="http://schemas.microsoft.com/office/drawing/2014/main" id="{E06EBD8A-84AF-4137-A268-02F803BDC891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800018618"/>
                </p:ext>
              </p:extLst>
            </p:nvPr>
          </p:nvGraphicFramePr>
          <p:xfrm>
            <a:off x="4046493" y="2153314"/>
            <a:ext cx="5663594" cy="361857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4E8588A-AB5C-49F1-9F29-0B777CEA5137}"/>
                </a:ext>
              </a:extLst>
            </p:cNvPr>
            <p:cNvSpPr txBox="1"/>
            <p:nvPr/>
          </p:nvSpPr>
          <p:spPr>
            <a:xfrm>
              <a:off x="5157493" y="1766647"/>
              <a:ext cx="34415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rgbClr val="1D4956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반려동물 시장 이용 건수 추이</a:t>
              </a:r>
            </a:p>
          </p:txBody>
        </p:sp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A43C74F4-45DE-421D-9AC8-B894FE84D9DD}"/>
                </a:ext>
              </a:extLst>
            </p:cNvPr>
            <p:cNvSpPr/>
            <p:nvPr/>
          </p:nvSpPr>
          <p:spPr>
            <a:xfrm>
              <a:off x="7477135" y="4118790"/>
              <a:ext cx="2024743" cy="740406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1D49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 dirty="0">
                  <a:solidFill>
                    <a:srgbClr val="1D4956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'15</a:t>
              </a:r>
              <a:r>
                <a:rPr lang="ko-KR" altLang="en-US" sz="1800" dirty="0">
                  <a:solidFill>
                    <a:srgbClr val="1D4956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년 </a:t>
              </a:r>
              <a:r>
                <a:rPr lang="en-US" altLang="ko-KR" sz="1800" dirty="0">
                  <a:solidFill>
                    <a:srgbClr val="1D4956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VS ‘19</a:t>
              </a:r>
              <a:r>
                <a:rPr lang="ko-KR" altLang="en-US" sz="1800" dirty="0">
                  <a:solidFill>
                    <a:srgbClr val="1D4956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년</a:t>
              </a:r>
              <a:endParaRPr lang="en-US" altLang="ko-KR" sz="1800" dirty="0">
                <a:solidFill>
                  <a:srgbClr val="1D4956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  <a:p>
              <a:pPr algn="ctr"/>
              <a:r>
                <a:rPr lang="en-US" altLang="ko-KR" sz="1800" dirty="0">
                  <a:solidFill>
                    <a:srgbClr val="1D4956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145% </a:t>
              </a:r>
              <a:r>
                <a:rPr lang="ko-KR" altLang="en-US" sz="1800" dirty="0">
                  <a:solidFill>
                    <a:srgbClr val="1D4956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성장</a:t>
              </a: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361AF66D-546D-491C-9425-8737F158F149}"/>
              </a:ext>
            </a:extLst>
          </p:cNvPr>
          <p:cNvGrpSpPr/>
          <p:nvPr/>
        </p:nvGrpSpPr>
        <p:grpSpPr>
          <a:xfrm>
            <a:off x="6680717" y="1636018"/>
            <a:ext cx="4673083" cy="4212938"/>
            <a:chOff x="6961063" y="1822630"/>
            <a:chExt cx="4673083" cy="4212938"/>
          </a:xfrm>
        </p:grpSpPr>
        <p:graphicFrame>
          <p:nvGraphicFramePr>
            <p:cNvPr id="28" name="차트 27">
              <a:extLst>
                <a:ext uri="{FF2B5EF4-FFF2-40B4-BE49-F238E27FC236}">
                  <a16:creationId xmlns:a16="http://schemas.microsoft.com/office/drawing/2014/main" id="{BC4BF766-82B0-4D70-8C30-410498576E64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568913016"/>
                </p:ext>
              </p:extLst>
            </p:nvPr>
          </p:nvGraphicFramePr>
          <p:xfrm>
            <a:off x="6961063" y="1966462"/>
            <a:ext cx="4673083" cy="3784358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E0DDAEC-6A95-4460-A70D-ECD2DB012801}"/>
                </a:ext>
              </a:extLst>
            </p:cNvPr>
            <p:cNvSpPr txBox="1"/>
            <p:nvPr/>
          </p:nvSpPr>
          <p:spPr>
            <a:xfrm>
              <a:off x="7396390" y="1822630"/>
              <a:ext cx="397112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rgbClr val="1D4956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반려동물 관련 신규 가맹점수 증가율</a:t>
              </a:r>
              <a:endParaRPr lang="en-US" altLang="ko-KR" sz="2000" dirty="0">
                <a:solidFill>
                  <a:srgbClr val="1D4956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  <a:p>
              <a:pPr algn="ctr"/>
              <a:endParaRPr lang="en-US" altLang="ko-KR" sz="500" dirty="0">
                <a:solidFill>
                  <a:srgbClr val="1D4956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  <a:p>
              <a:pPr algn="ctr"/>
              <a:r>
                <a:rPr lang="en-US" altLang="ko-KR" sz="1500" dirty="0">
                  <a:solidFill>
                    <a:srgbClr val="78A6A5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'15</a:t>
              </a:r>
              <a:r>
                <a:rPr lang="ko-KR" altLang="en-US" sz="1500" dirty="0">
                  <a:solidFill>
                    <a:srgbClr val="78A6A5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년 </a:t>
              </a:r>
              <a:r>
                <a:rPr lang="en-US" altLang="ko-KR" sz="1500" dirty="0">
                  <a:solidFill>
                    <a:srgbClr val="78A6A5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VS '19</a:t>
              </a:r>
              <a:r>
                <a:rPr lang="ko-KR" altLang="en-US" sz="1500" dirty="0">
                  <a:solidFill>
                    <a:srgbClr val="78A6A5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년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65824E7-EA88-4CE4-AE17-CC88989E51CB}"/>
                </a:ext>
              </a:extLst>
            </p:cNvPr>
            <p:cNvSpPr txBox="1"/>
            <p:nvPr/>
          </p:nvSpPr>
          <p:spPr>
            <a:xfrm>
              <a:off x="8957388" y="5758569"/>
              <a:ext cx="2490145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bg1">
                      <a:lumMod val="65000"/>
                    </a:schemeClr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* 반려동물 시장</a:t>
              </a:r>
              <a:r>
                <a:rPr lang="en-US" altLang="ko-KR" sz="1200" dirty="0">
                  <a:solidFill>
                    <a:schemeClr val="bg1">
                      <a:lumMod val="65000"/>
                    </a:schemeClr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: </a:t>
              </a:r>
              <a:r>
                <a:rPr lang="ko-KR" altLang="en-US" sz="1200" dirty="0">
                  <a:solidFill>
                    <a:schemeClr val="bg1">
                      <a:lumMod val="65000"/>
                    </a:schemeClr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신한카드 이용 기준</a:t>
              </a:r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A571C0C4-BB6F-44C8-9058-A785DEB0E20E}"/>
                </a:ext>
              </a:extLst>
            </p:cNvPr>
            <p:cNvSpPr/>
            <p:nvPr/>
          </p:nvSpPr>
          <p:spPr>
            <a:xfrm>
              <a:off x="7396390" y="2682097"/>
              <a:ext cx="1091480" cy="1056943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1D49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rgbClr val="1D4956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평균</a:t>
              </a:r>
              <a:endParaRPr lang="en-US" altLang="ko-KR" sz="1600" dirty="0">
                <a:solidFill>
                  <a:srgbClr val="1D4956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  <a:p>
              <a:pPr algn="ctr"/>
              <a:r>
                <a:rPr lang="en-US" altLang="ko-KR" sz="1600" dirty="0">
                  <a:solidFill>
                    <a:srgbClr val="1D4956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181%</a:t>
              </a:r>
              <a:r>
                <a:rPr lang="ko-KR" altLang="en-US" sz="1600" dirty="0">
                  <a:solidFill>
                    <a:srgbClr val="1D4956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 </a:t>
              </a:r>
              <a:endParaRPr lang="en-US" altLang="ko-KR" sz="1600" dirty="0">
                <a:solidFill>
                  <a:srgbClr val="1D4956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  <a:p>
              <a:pPr algn="ctr"/>
              <a:r>
                <a:rPr lang="ko-KR" altLang="en-US" sz="1600" dirty="0">
                  <a:solidFill>
                    <a:srgbClr val="1D4956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증가</a:t>
              </a:r>
              <a:endParaRPr lang="en-US" altLang="ko-KR" sz="1600" dirty="0">
                <a:solidFill>
                  <a:srgbClr val="1D4956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595951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4EABB8C-8D67-48AC-A9A0-CEBF9563E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40BCED9-1A89-4FE8-B458-A531CB4E3516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BE4BFF-AA2C-4179-A983-DFDDFEA6299F}"/>
              </a:ext>
            </a:extLst>
          </p:cNvPr>
          <p:cNvSpPr txBox="1"/>
          <p:nvPr/>
        </p:nvSpPr>
        <p:spPr>
          <a:xfrm>
            <a:off x="542653" y="217629"/>
            <a:ext cx="19019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ko-KR" altLang="en-US" sz="2800" i="0" u="none" strike="noStrike" dirty="0">
                <a:solidFill>
                  <a:srgbClr val="1D4956"/>
                </a:solidFill>
                <a:effectLst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서비스 소개</a:t>
            </a:r>
            <a:endParaRPr lang="en-US" altLang="ko-KR" sz="2800" i="0" u="none" strike="noStrike" dirty="0">
              <a:solidFill>
                <a:srgbClr val="1D4956"/>
              </a:solidFill>
              <a:effectLst/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54" name="원호 53">
            <a:extLst>
              <a:ext uri="{FF2B5EF4-FFF2-40B4-BE49-F238E27FC236}">
                <a16:creationId xmlns:a16="http://schemas.microsoft.com/office/drawing/2014/main" id="{2B1E0DC1-B89D-464F-A70C-7E61C3D9BBC0}"/>
              </a:ext>
            </a:extLst>
          </p:cNvPr>
          <p:cNvSpPr/>
          <p:nvPr/>
        </p:nvSpPr>
        <p:spPr>
          <a:xfrm rot="14495390">
            <a:off x="3823362" y="1794007"/>
            <a:ext cx="3402517" cy="3402515"/>
          </a:xfrm>
          <a:prstGeom prst="arc">
            <a:avLst>
              <a:gd name="adj1" fmla="val 16308552"/>
              <a:gd name="adj2" fmla="val 19577169"/>
            </a:avLst>
          </a:prstGeom>
          <a:ln w="3810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원호 54">
            <a:extLst>
              <a:ext uri="{FF2B5EF4-FFF2-40B4-BE49-F238E27FC236}">
                <a16:creationId xmlns:a16="http://schemas.microsoft.com/office/drawing/2014/main" id="{AF63725E-9134-4E49-8979-455B9B01D06C}"/>
              </a:ext>
            </a:extLst>
          </p:cNvPr>
          <p:cNvSpPr/>
          <p:nvPr/>
        </p:nvSpPr>
        <p:spPr>
          <a:xfrm rot="19335476">
            <a:off x="4351760" y="1200079"/>
            <a:ext cx="3402515" cy="3402517"/>
          </a:xfrm>
          <a:prstGeom prst="arc">
            <a:avLst>
              <a:gd name="adj1" fmla="val 16443392"/>
              <a:gd name="adj2" fmla="val 20631051"/>
            </a:avLst>
          </a:prstGeom>
          <a:ln w="3810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AF687183-FEAA-421E-BA4F-6BCA6560F9B9}"/>
              </a:ext>
            </a:extLst>
          </p:cNvPr>
          <p:cNvSpPr/>
          <p:nvPr/>
        </p:nvSpPr>
        <p:spPr>
          <a:xfrm>
            <a:off x="4842744" y="2219080"/>
            <a:ext cx="2492872" cy="249286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원호 57">
            <a:extLst>
              <a:ext uri="{FF2B5EF4-FFF2-40B4-BE49-F238E27FC236}">
                <a16:creationId xmlns:a16="http://schemas.microsoft.com/office/drawing/2014/main" id="{8C73E3E6-4948-4249-A2BF-1EA9BB41BC03}"/>
              </a:ext>
            </a:extLst>
          </p:cNvPr>
          <p:cNvSpPr/>
          <p:nvPr/>
        </p:nvSpPr>
        <p:spPr>
          <a:xfrm rot="3612553">
            <a:off x="4938483" y="1795689"/>
            <a:ext cx="3402517" cy="3402515"/>
          </a:xfrm>
          <a:prstGeom prst="arc">
            <a:avLst>
              <a:gd name="adj1" fmla="val 16308552"/>
              <a:gd name="adj2" fmla="val 19577169"/>
            </a:avLst>
          </a:prstGeom>
          <a:ln w="3810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DDF341CD-DBB7-4E16-8E8B-E9C419B70370}"/>
              </a:ext>
            </a:extLst>
          </p:cNvPr>
          <p:cNvSpPr/>
          <p:nvPr/>
        </p:nvSpPr>
        <p:spPr>
          <a:xfrm rot="5400000">
            <a:off x="7073397" y="4246563"/>
            <a:ext cx="1106442" cy="110644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0E760ACB-9423-4DC5-9A71-CE4C8EB7C994}"/>
              </a:ext>
            </a:extLst>
          </p:cNvPr>
          <p:cNvSpPr/>
          <p:nvPr/>
        </p:nvSpPr>
        <p:spPr>
          <a:xfrm rot="5400000">
            <a:off x="3955024" y="4246563"/>
            <a:ext cx="1106442" cy="110644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3CBA9C61-3029-4A7E-85E1-F78669BAD2F7}"/>
              </a:ext>
            </a:extLst>
          </p:cNvPr>
          <p:cNvSpPr/>
          <p:nvPr/>
        </p:nvSpPr>
        <p:spPr>
          <a:xfrm rot="5400000">
            <a:off x="7073397" y="1624946"/>
            <a:ext cx="1106442" cy="110644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1FFC87D8-FA2D-4176-A99C-CC4937A5CD57}"/>
              </a:ext>
            </a:extLst>
          </p:cNvPr>
          <p:cNvSpPr/>
          <p:nvPr/>
        </p:nvSpPr>
        <p:spPr>
          <a:xfrm rot="5400000">
            <a:off x="3955024" y="1624946"/>
            <a:ext cx="1106442" cy="1106442"/>
          </a:xfrm>
          <a:prstGeom prst="ellipse">
            <a:avLst/>
          </a:prstGeom>
          <a:solidFill>
            <a:srgbClr val="17A2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68EDE38-14AC-4FE7-ACCD-33F8D75EE98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667"/>
          <a:stretch/>
        </p:blipFill>
        <p:spPr>
          <a:xfrm>
            <a:off x="4140360" y="1885968"/>
            <a:ext cx="715121" cy="61023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FC51334-EE74-4D72-8CD1-333067AD899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9" t="12266" r="6575" b="24861"/>
          <a:stretch/>
        </p:blipFill>
        <p:spPr>
          <a:xfrm>
            <a:off x="7206821" y="1881290"/>
            <a:ext cx="839593" cy="60615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7FB7C35-6C5C-4527-A6FE-5B8CB56E4C3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16" t="6045" r="8400" b="20178"/>
          <a:stretch/>
        </p:blipFill>
        <p:spPr>
          <a:xfrm>
            <a:off x="7235918" y="4456687"/>
            <a:ext cx="781399" cy="67915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C064C70-778E-4667-928A-317AECB639D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551"/>
          <a:stretch/>
        </p:blipFill>
        <p:spPr>
          <a:xfrm>
            <a:off x="4059424" y="4427036"/>
            <a:ext cx="895657" cy="738460"/>
          </a:xfrm>
          <a:prstGeom prst="rect">
            <a:avLst/>
          </a:prstGeom>
        </p:spPr>
      </p:pic>
      <p:sp>
        <p:nvSpPr>
          <p:cNvPr id="57" name="원호 56">
            <a:extLst>
              <a:ext uri="{FF2B5EF4-FFF2-40B4-BE49-F238E27FC236}">
                <a16:creationId xmlns:a16="http://schemas.microsoft.com/office/drawing/2014/main" id="{EF11B0BB-372B-43F4-8AC4-9C3AFD4E366C}"/>
              </a:ext>
            </a:extLst>
          </p:cNvPr>
          <p:cNvSpPr/>
          <p:nvPr/>
        </p:nvSpPr>
        <p:spPr>
          <a:xfrm rot="19335476" flipH="1" flipV="1">
            <a:off x="4387923" y="2328429"/>
            <a:ext cx="3402515" cy="3402517"/>
          </a:xfrm>
          <a:prstGeom prst="arc">
            <a:avLst>
              <a:gd name="adj1" fmla="val 16443392"/>
              <a:gd name="adj2" fmla="val 20631051"/>
            </a:avLst>
          </a:prstGeom>
          <a:ln w="38100">
            <a:solidFill>
              <a:schemeClr val="accent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타원 113">
            <a:extLst>
              <a:ext uri="{FF2B5EF4-FFF2-40B4-BE49-F238E27FC236}">
                <a16:creationId xmlns:a16="http://schemas.microsoft.com/office/drawing/2014/main" id="{7AF98404-0B68-4456-967D-132A487BB696}"/>
              </a:ext>
            </a:extLst>
          </p:cNvPr>
          <p:cNvSpPr/>
          <p:nvPr/>
        </p:nvSpPr>
        <p:spPr>
          <a:xfrm>
            <a:off x="5238074" y="2614408"/>
            <a:ext cx="1702212" cy="1702208"/>
          </a:xfrm>
          <a:prstGeom prst="ellipse">
            <a:avLst/>
          </a:prstGeom>
          <a:solidFill>
            <a:srgbClr val="F9F0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31589F77-274C-40F3-BFB1-55BBB0711966}"/>
              </a:ext>
            </a:extLst>
          </p:cNvPr>
          <p:cNvSpPr txBox="1"/>
          <p:nvPr/>
        </p:nvSpPr>
        <p:spPr>
          <a:xfrm>
            <a:off x="5322248" y="3064377"/>
            <a:ext cx="1557390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5000" b="1" dirty="0" err="1">
                <a:solidFill>
                  <a:srgbClr val="1D4956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i</a:t>
            </a:r>
            <a:r>
              <a:rPr lang="en-US" altLang="ko-KR" sz="5000" b="1" dirty="0">
                <a:solidFill>
                  <a:srgbClr val="1D4956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Pet</a:t>
            </a:r>
            <a:endParaRPr lang="ko-KR" altLang="en-US" sz="5000" b="1" dirty="0">
              <a:solidFill>
                <a:srgbClr val="1D4956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01290E79-C1F7-4FCA-9757-E5ED4BBC8C2D}"/>
              </a:ext>
            </a:extLst>
          </p:cNvPr>
          <p:cNvSpPr txBox="1"/>
          <p:nvPr/>
        </p:nvSpPr>
        <p:spPr>
          <a:xfrm>
            <a:off x="1754309" y="1653189"/>
            <a:ext cx="2105435" cy="5658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0"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 i="0" u="none" strike="noStrike" dirty="0">
                <a:solidFill>
                  <a:srgbClr val="000000"/>
                </a:solidFill>
                <a:effectLst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members</a:t>
            </a:r>
          </a:p>
          <a:p>
            <a:pPr algn="r" rtl="0">
              <a:spcBef>
                <a:spcPts val="0"/>
              </a:spcBef>
              <a:spcAft>
                <a:spcPts val="0"/>
              </a:spcAft>
            </a:pPr>
            <a:r>
              <a:rPr lang="ko-KR" altLang="en-US" sz="1600" b="0" i="0" u="none" strike="noStrike" dirty="0">
                <a:solidFill>
                  <a:schemeClr val="bg1">
                    <a:lumMod val="50000"/>
                  </a:schemeClr>
                </a:solidFill>
                <a:effectLst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회원관리 및 세션처리</a:t>
            </a:r>
            <a:endParaRPr lang="ko-KR" altLang="en-US" sz="1600" b="0" dirty="0">
              <a:solidFill>
                <a:schemeClr val="bg1">
                  <a:lumMod val="50000"/>
                </a:schemeClr>
              </a:solidFill>
              <a:effectLst/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F8D2B831-34F2-40D4-AA8A-F94D1B67FC31}"/>
              </a:ext>
            </a:extLst>
          </p:cNvPr>
          <p:cNvSpPr txBox="1"/>
          <p:nvPr/>
        </p:nvSpPr>
        <p:spPr>
          <a:xfrm>
            <a:off x="951722" y="4961003"/>
            <a:ext cx="30072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0"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 i="0" u="none" strike="noStrike" dirty="0">
                <a:solidFill>
                  <a:srgbClr val="000000"/>
                </a:solidFill>
                <a:effectLst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themes</a:t>
            </a:r>
          </a:p>
          <a:p>
            <a:pPr algn="r" rtl="0">
              <a:spcBef>
                <a:spcPts val="0"/>
              </a:spcBef>
              <a:spcAft>
                <a:spcPts val="0"/>
              </a:spcAft>
            </a:pPr>
            <a:r>
              <a:rPr lang="ko-KR" altLang="en-US" sz="1600" b="0" i="0" u="none" strike="noStrike" dirty="0">
                <a:solidFill>
                  <a:schemeClr val="bg1">
                    <a:lumMod val="50000"/>
                  </a:schemeClr>
                </a:solidFill>
                <a:effectLst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테마 별로 반려동물 인프라를 소개</a:t>
            </a:r>
            <a:endParaRPr lang="ko-KR" altLang="en-US" sz="1600" b="0" dirty="0">
              <a:solidFill>
                <a:schemeClr val="bg1">
                  <a:lumMod val="50000"/>
                </a:schemeClr>
              </a:solidFill>
              <a:effectLst/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D1E3A31E-1954-4130-B040-708A800BA3CC}"/>
              </a:ext>
            </a:extLst>
          </p:cNvPr>
          <p:cNvSpPr txBox="1"/>
          <p:nvPr/>
        </p:nvSpPr>
        <p:spPr>
          <a:xfrm>
            <a:off x="8179839" y="4961197"/>
            <a:ext cx="2743200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 i="0" u="none" strike="noStrike" dirty="0">
                <a:solidFill>
                  <a:srgbClr val="000000"/>
                </a:solidFill>
                <a:effectLst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place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반려동물과 관련된</a:t>
            </a:r>
            <a:endParaRPr lang="en-US" altLang="ko-KR" sz="1600" dirty="0">
              <a:solidFill>
                <a:schemeClr val="bg1">
                  <a:lumMod val="50000"/>
                </a:schemeClr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인프라 시설의 위치정보를 제공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48AED495-AC3F-4AC4-B35A-EEBBD904C9B7}"/>
              </a:ext>
            </a:extLst>
          </p:cNvPr>
          <p:cNvSpPr txBox="1"/>
          <p:nvPr/>
        </p:nvSpPr>
        <p:spPr>
          <a:xfrm>
            <a:off x="8277934" y="1653189"/>
            <a:ext cx="293585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 i="0" u="none" strike="noStrike" dirty="0">
                <a:solidFill>
                  <a:srgbClr val="000000"/>
                </a:solidFill>
                <a:effectLst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board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반려인들을 위한 커뮤니티 게시판</a:t>
            </a:r>
          </a:p>
        </p:txBody>
      </p:sp>
    </p:spTree>
    <p:extLst>
      <p:ext uri="{BB962C8B-B14F-4D97-AF65-F5344CB8AC3E}">
        <p14:creationId xmlns:p14="http://schemas.microsoft.com/office/powerpoint/2010/main" val="18883654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4EABB8C-8D67-48AC-A9A0-CEBF9563E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40BCED9-1A89-4FE8-B458-A531CB4E3516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BE4BFF-AA2C-4179-A983-DFDDFEA6299F}"/>
              </a:ext>
            </a:extLst>
          </p:cNvPr>
          <p:cNvSpPr txBox="1"/>
          <p:nvPr/>
        </p:nvSpPr>
        <p:spPr>
          <a:xfrm>
            <a:off x="542653" y="217629"/>
            <a:ext cx="19019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ko-KR" altLang="en-US" sz="2800" i="0" u="none" strike="noStrike" dirty="0">
                <a:solidFill>
                  <a:srgbClr val="1D4956"/>
                </a:solidFill>
                <a:effectLst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서비스 소개</a:t>
            </a:r>
            <a:endParaRPr lang="en-US" altLang="ko-KR" sz="2800" i="0" u="none" strike="noStrike" dirty="0">
              <a:solidFill>
                <a:srgbClr val="1D4956"/>
              </a:solidFill>
              <a:effectLst/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B3F41C7-B2C2-4B13-8A72-CA0096624C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73" t="26802" r="81327" b="20273"/>
          <a:stretch/>
        </p:blipFill>
        <p:spPr>
          <a:xfrm>
            <a:off x="402694" y="982081"/>
            <a:ext cx="2564441" cy="522306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423D068-DB9B-421A-ACC1-B95D812400A7}"/>
              </a:ext>
            </a:extLst>
          </p:cNvPr>
          <p:cNvSpPr txBox="1"/>
          <p:nvPr/>
        </p:nvSpPr>
        <p:spPr>
          <a:xfrm>
            <a:off x="3598894" y="879659"/>
            <a:ext cx="499421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 i="0" u="none" strike="noStrike" dirty="0">
                <a:solidFill>
                  <a:srgbClr val="000000"/>
                </a:solidFill>
                <a:effectLst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members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2000" b="1" dirty="0">
                <a:solidFill>
                  <a:srgbClr val="00000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회원관리 및 세션처리와 </a:t>
            </a:r>
            <a:r>
              <a:rPr lang="ko-KR" altLang="en-US" sz="2000" b="1" i="0" u="none" strike="noStrike" dirty="0">
                <a:solidFill>
                  <a:srgbClr val="000000"/>
                </a:solidFill>
                <a:effectLst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관련한 어플리케이션</a:t>
            </a:r>
            <a:endParaRPr lang="en-US" altLang="ko-KR" sz="2000" b="0" dirty="0">
              <a:effectLst/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30F2ED8-F053-465D-990D-427D04A6721E}"/>
              </a:ext>
            </a:extLst>
          </p:cNvPr>
          <p:cNvSpPr txBox="1"/>
          <p:nvPr/>
        </p:nvSpPr>
        <p:spPr>
          <a:xfrm>
            <a:off x="2351314" y="311361"/>
            <a:ext cx="1268963" cy="335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78A6A5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members</a:t>
            </a:r>
            <a:endParaRPr lang="ko-KR" altLang="en-US" dirty="0">
              <a:solidFill>
                <a:srgbClr val="78A6A5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99F07AB-A90B-404F-841D-62A395A9423A}"/>
              </a:ext>
            </a:extLst>
          </p:cNvPr>
          <p:cNvSpPr/>
          <p:nvPr/>
        </p:nvSpPr>
        <p:spPr>
          <a:xfrm>
            <a:off x="3620277" y="1877043"/>
            <a:ext cx="2150088" cy="36933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1D49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dirty="0">
                <a:solidFill>
                  <a:srgbClr val="1D4956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register.html</a:t>
            </a:r>
            <a:endParaRPr lang="ko-KR" altLang="en-US" sz="1800" dirty="0">
              <a:solidFill>
                <a:srgbClr val="1D4956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A17836F7-B08A-4BAE-92BA-61813A4E48A5}"/>
              </a:ext>
            </a:extLst>
          </p:cNvPr>
          <p:cNvSpPr/>
          <p:nvPr/>
        </p:nvSpPr>
        <p:spPr>
          <a:xfrm>
            <a:off x="5954255" y="1877044"/>
            <a:ext cx="2171472" cy="36933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1D49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dirty="0">
                <a:solidFill>
                  <a:srgbClr val="1D4956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login.html</a:t>
            </a:r>
            <a:endParaRPr lang="ko-KR" altLang="en-US" sz="1800" dirty="0">
              <a:solidFill>
                <a:srgbClr val="1D4956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8711C09F-06FF-492F-8B13-6279F9A51670}"/>
              </a:ext>
            </a:extLst>
          </p:cNvPr>
          <p:cNvSpPr/>
          <p:nvPr/>
        </p:nvSpPr>
        <p:spPr>
          <a:xfrm>
            <a:off x="3598894" y="3021109"/>
            <a:ext cx="2171471" cy="36933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1D49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0" dirty="0">
                <a:solidFill>
                  <a:srgbClr val="1D4956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mypage</a:t>
            </a:r>
            <a:r>
              <a:rPr lang="en-US" altLang="ko-KR" sz="1800" dirty="0">
                <a:solidFill>
                  <a:srgbClr val="1D4956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.html</a:t>
            </a:r>
            <a:endParaRPr lang="ko-KR" altLang="en-US" sz="1800" dirty="0">
              <a:solidFill>
                <a:srgbClr val="1D4956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AC5E53F3-22F7-40BF-A7F1-2C1BCC19663B}"/>
              </a:ext>
            </a:extLst>
          </p:cNvPr>
          <p:cNvSpPr/>
          <p:nvPr/>
        </p:nvSpPr>
        <p:spPr>
          <a:xfrm>
            <a:off x="5954255" y="3018279"/>
            <a:ext cx="2171472" cy="37957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1D49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0" dirty="0">
                <a:solidFill>
                  <a:srgbClr val="1D4956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mypageEdit</a:t>
            </a:r>
            <a:r>
              <a:rPr lang="en-US" altLang="ko-KR" sz="1800" dirty="0">
                <a:solidFill>
                  <a:srgbClr val="1D4956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.html</a:t>
            </a:r>
            <a:endParaRPr lang="ko-KR" altLang="en-US" sz="1800" dirty="0">
              <a:solidFill>
                <a:srgbClr val="1D4956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3724D7D-B337-4FB7-B5AA-DDC3EE5694D0}"/>
              </a:ext>
            </a:extLst>
          </p:cNvPr>
          <p:cNvSpPr txBox="1"/>
          <p:nvPr/>
        </p:nvSpPr>
        <p:spPr>
          <a:xfrm>
            <a:off x="3517719" y="2368210"/>
            <a:ext cx="38627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b="0" dirty="0">
                <a:effectLst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- </a:t>
            </a:r>
            <a:r>
              <a:rPr lang="ko-KR" altLang="en-US" b="0" dirty="0">
                <a:effectLst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회원가입</a:t>
            </a:r>
            <a:r>
              <a:rPr lang="en-US" altLang="ko-KR" b="0" dirty="0">
                <a:effectLst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</a:t>
            </a:r>
            <a:r>
              <a:rPr lang="ko-KR" altLang="en-US" b="0" dirty="0">
                <a:effectLst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로그인을 위한 페이지 처리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A7C9D76-CFC4-40B4-949F-3612FD91E94D}"/>
              </a:ext>
            </a:extLst>
          </p:cNvPr>
          <p:cNvSpPr txBox="1"/>
          <p:nvPr/>
        </p:nvSpPr>
        <p:spPr>
          <a:xfrm>
            <a:off x="3517719" y="3509445"/>
            <a:ext cx="52180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b="0" dirty="0">
                <a:effectLst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- </a:t>
            </a:r>
            <a:r>
              <a:rPr lang="ko-KR" altLang="en-US" b="0" dirty="0">
                <a:effectLst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로그인한 사용자의 정보를 불러와 마이페이지를 구현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0B6ACE6-1926-4B37-8BF9-6DA9B4583164}"/>
              </a:ext>
            </a:extLst>
          </p:cNvPr>
          <p:cNvSpPr txBox="1"/>
          <p:nvPr/>
        </p:nvSpPr>
        <p:spPr>
          <a:xfrm>
            <a:off x="3517719" y="3861725"/>
            <a:ext cx="60181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b="0" dirty="0">
                <a:effectLst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- </a:t>
            </a:r>
            <a:r>
              <a:rPr lang="ko-KR" altLang="en-US" b="0" dirty="0">
                <a:effectLst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사용자가 기존에 입력한 정보를 불러와 마이페이지 수정 구현</a:t>
            </a: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52E47518-B927-4323-BBBA-C22942161F0F}"/>
              </a:ext>
            </a:extLst>
          </p:cNvPr>
          <p:cNvSpPr/>
          <p:nvPr/>
        </p:nvSpPr>
        <p:spPr>
          <a:xfrm>
            <a:off x="3620277" y="4513456"/>
            <a:ext cx="2171471" cy="36933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1D49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dirty="0">
                <a:solidFill>
                  <a:srgbClr val="1D4956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기타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C8B1E81-7281-4BE5-BF93-A02E43AF89C1}"/>
              </a:ext>
            </a:extLst>
          </p:cNvPr>
          <p:cNvSpPr txBox="1"/>
          <p:nvPr/>
        </p:nvSpPr>
        <p:spPr>
          <a:xfrm>
            <a:off x="3517719" y="4980522"/>
            <a:ext cx="70538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b="0" dirty="0">
                <a:effectLst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- board </a:t>
            </a:r>
            <a:r>
              <a:rPr lang="ko-KR" altLang="en-US" b="0" dirty="0">
                <a:effectLst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어플리케이션에서 로그인한 사용자만 새 글 작성</a:t>
            </a: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가능하도록 구현</a:t>
            </a:r>
            <a:endParaRPr lang="ko-KR" altLang="en-US" b="0" dirty="0">
              <a:effectLst/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4629D21-8013-44AB-86A2-1B22C68AAC62}"/>
              </a:ext>
            </a:extLst>
          </p:cNvPr>
          <p:cNvSpPr txBox="1"/>
          <p:nvPr/>
        </p:nvSpPr>
        <p:spPr>
          <a:xfrm>
            <a:off x="3517719" y="5368667"/>
            <a:ext cx="79775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b="0" dirty="0">
                <a:effectLst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- board </a:t>
            </a:r>
            <a:r>
              <a:rPr lang="ko-KR" altLang="en-US" b="0" dirty="0">
                <a:effectLst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어플리케이션에서 본인이 작성한 글에 대해서만 수정</a:t>
            </a:r>
            <a:r>
              <a:rPr lang="en-US" altLang="ko-KR" b="0" dirty="0">
                <a:effectLst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</a:t>
            </a:r>
            <a:r>
              <a:rPr lang="ko-KR" altLang="en-US" b="0" dirty="0">
                <a:effectLst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삭제 가능하도록 구현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F197D2B-DF47-4CAE-89C6-CA2015CC5687}"/>
              </a:ext>
            </a:extLst>
          </p:cNvPr>
          <p:cNvSpPr txBox="1"/>
          <p:nvPr/>
        </p:nvSpPr>
        <p:spPr>
          <a:xfrm>
            <a:off x="3517719" y="5755753"/>
            <a:ext cx="79775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b="0" dirty="0">
                <a:effectLst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- </a:t>
            </a:r>
            <a:r>
              <a:rPr lang="ko-KR" altLang="en-US" b="0" dirty="0">
                <a:effectLst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메인 페이지에서 로그인 여부에 따라 로그인</a:t>
            </a:r>
            <a:r>
              <a:rPr lang="en-US" altLang="ko-KR" b="0" dirty="0">
                <a:effectLst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</a:t>
            </a:r>
            <a:r>
              <a:rPr lang="ko-KR" altLang="en-US" b="0" dirty="0">
                <a:effectLst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로그아웃 버튼 달라지도록 구현</a:t>
            </a:r>
          </a:p>
        </p:txBody>
      </p:sp>
    </p:spTree>
    <p:extLst>
      <p:ext uri="{BB962C8B-B14F-4D97-AF65-F5344CB8AC3E}">
        <p14:creationId xmlns:p14="http://schemas.microsoft.com/office/powerpoint/2010/main" val="21453466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4EABB8C-8D67-48AC-A9A0-CEBF9563E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40BCED9-1A89-4FE8-B458-A531CB4E3516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BE4BFF-AA2C-4179-A983-DFDDFEA6299F}"/>
              </a:ext>
            </a:extLst>
          </p:cNvPr>
          <p:cNvSpPr txBox="1"/>
          <p:nvPr/>
        </p:nvSpPr>
        <p:spPr>
          <a:xfrm>
            <a:off x="542653" y="217629"/>
            <a:ext cx="19019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ko-KR" altLang="en-US" sz="2800" i="0" u="none" strike="noStrike" dirty="0">
                <a:solidFill>
                  <a:srgbClr val="1D4956"/>
                </a:solidFill>
                <a:effectLst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서비스 소개</a:t>
            </a:r>
            <a:endParaRPr lang="en-US" altLang="ko-KR" sz="2800" i="0" u="none" strike="noStrike" dirty="0">
              <a:solidFill>
                <a:srgbClr val="1D4956"/>
              </a:solidFill>
              <a:effectLst/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619C5A5-635A-4AB6-9394-990BDF7F1A6B}"/>
              </a:ext>
            </a:extLst>
          </p:cNvPr>
          <p:cNvSpPr txBox="1"/>
          <p:nvPr/>
        </p:nvSpPr>
        <p:spPr>
          <a:xfrm>
            <a:off x="2351315" y="311361"/>
            <a:ext cx="1035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78A6A5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themes</a:t>
            </a:r>
            <a:endParaRPr lang="ko-KR" altLang="en-US" dirty="0">
              <a:solidFill>
                <a:srgbClr val="78A6A5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F2FBEBD-EE58-44FA-BE3C-F265EF9F1409}"/>
              </a:ext>
            </a:extLst>
          </p:cNvPr>
          <p:cNvSpPr txBox="1"/>
          <p:nvPr/>
        </p:nvSpPr>
        <p:spPr>
          <a:xfrm>
            <a:off x="3598894" y="879659"/>
            <a:ext cx="619824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 dirty="0">
                <a:solidFill>
                  <a:srgbClr val="00000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themes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2000" b="1" dirty="0">
                <a:solidFill>
                  <a:srgbClr val="00000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이용자에게 테마 별로 반려동물 인프라를 소개하는 페이지</a:t>
            </a:r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1515B25C-0105-4500-8D36-34D5F498BD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693" y="982081"/>
            <a:ext cx="2563973" cy="5223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9E9246F6-26FE-4EEE-A2EF-DC71BF123D5A}"/>
              </a:ext>
            </a:extLst>
          </p:cNvPr>
          <p:cNvSpPr/>
          <p:nvPr/>
        </p:nvSpPr>
        <p:spPr>
          <a:xfrm>
            <a:off x="3620277" y="1877043"/>
            <a:ext cx="2150088" cy="36933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1D49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0" i="0" u="none" strike="noStrike" dirty="0">
                <a:solidFill>
                  <a:srgbClr val="1D4956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themes.html</a:t>
            </a:r>
            <a:endParaRPr lang="ko-KR" altLang="en-US" b="0" dirty="0">
              <a:solidFill>
                <a:srgbClr val="1D4956"/>
              </a:solidFill>
              <a:effectLst/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62025BC-597E-4F29-9D49-2898CD21A214}"/>
              </a:ext>
            </a:extLst>
          </p:cNvPr>
          <p:cNvSpPr txBox="1"/>
          <p:nvPr/>
        </p:nvSpPr>
        <p:spPr>
          <a:xfrm>
            <a:off x="3517719" y="2352553"/>
            <a:ext cx="66059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- selenium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으로 네이버 지도 검색 결과를 크롤링하여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DB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에 삽입</a:t>
            </a:r>
            <a:endParaRPr lang="ko-KR" altLang="en-US" b="0" dirty="0">
              <a:effectLst/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308DB63-A4B9-435E-8113-8B80621F15D7}"/>
              </a:ext>
            </a:extLst>
          </p:cNvPr>
          <p:cNvSpPr txBox="1"/>
          <p:nvPr/>
        </p:nvSpPr>
        <p:spPr>
          <a:xfrm>
            <a:off x="3517718" y="2719368"/>
            <a:ext cx="66059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-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이름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전화번호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분류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주소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썸네일 이미지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크롤링</a:t>
            </a:r>
            <a:endParaRPr lang="ko-KR" altLang="en-US" b="0" dirty="0">
              <a:effectLst/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5095D7E5-CD94-4EAA-8218-0BE0FD8198CC}"/>
              </a:ext>
            </a:extLst>
          </p:cNvPr>
          <p:cNvSpPr/>
          <p:nvPr/>
        </p:nvSpPr>
        <p:spPr>
          <a:xfrm>
            <a:off x="3598894" y="3259140"/>
            <a:ext cx="2171471" cy="36933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1D49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0" dirty="0">
                <a:solidFill>
                  <a:srgbClr val="1D4956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cafe</a:t>
            </a:r>
            <a:r>
              <a:rPr lang="en-US" altLang="ko-KR" sz="1800" dirty="0">
                <a:solidFill>
                  <a:srgbClr val="1D4956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.html</a:t>
            </a:r>
            <a:endParaRPr lang="ko-KR" altLang="en-US" sz="1800" dirty="0">
              <a:solidFill>
                <a:srgbClr val="1D4956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CFEE287B-DA38-4F29-9847-59C3B71141E8}"/>
              </a:ext>
            </a:extLst>
          </p:cNvPr>
          <p:cNvSpPr/>
          <p:nvPr/>
        </p:nvSpPr>
        <p:spPr>
          <a:xfrm>
            <a:off x="5954255" y="3254019"/>
            <a:ext cx="2171472" cy="37957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1D49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0">
                <a:solidFill>
                  <a:srgbClr val="1D4956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hotel</a:t>
            </a:r>
            <a:r>
              <a:rPr lang="en-US" altLang="ko-KR" sz="1800">
                <a:solidFill>
                  <a:srgbClr val="1D4956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r>
              <a:rPr lang="en-US" altLang="ko-KR" sz="1800" dirty="0">
                <a:solidFill>
                  <a:srgbClr val="1D4956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html</a:t>
            </a:r>
            <a:endParaRPr lang="ko-KR" altLang="en-US" sz="1800" dirty="0">
              <a:solidFill>
                <a:srgbClr val="1D4956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BBF46926-42AB-4F60-B6A8-D1269D029A60}"/>
              </a:ext>
            </a:extLst>
          </p:cNvPr>
          <p:cNvSpPr/>
          <p:nvPr/>
        </p:nvSpPr>
        <p:spPr>
          <a:xfrm>
            <a:off x="8309617" y="3248899"/>
            <a:ext cx="2171472" cy="37957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1D49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dirty="0">
                <a:solidFill>
                  <a:srgbClr val="1D4956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training.html</a:t>
            </a:r>
            <a:endParaRPr lang="ko-KR" altLang="en-US" sz="1800" dirty="0">
              <a:solidFill>
                <a:srgbClr val="1D4956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7F0C0F5-007E-4D46-8DD2-08963818A8E8}"/>
              </a:ext>
            </a:extLst>
          </p:cNvPr>
          <p:cNvSpPr txBox="1"/>
          <p:nvPr/>
        </p:nvSpPr>
        <p:spPr>
          <a:xfrm>
            <a:off x="3517719" y="3768988"/>
            <a:ext cx="62794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dirty="0">
                <a:effectLst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-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반려동물 인프라를 각 테마별로 구분하여 소개하는 페이지</a:t>
            </a:r>
            <a:endParaRPr lang="ko-KR" altLang="en-US" b="0" dirty="0">
              <a:effectLst/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7AAD67B-2D3D-4767-9271-BF29EF2C04B0}"/>
              </a:ext>
            </a:extLst>
          </p:cNvPr>
          <p:cNvSpPr txBox="1"/>
          <p:nvPr/>
        </p:nvSpPr>
        <p:spPr>
          <a:xfrm>
            <a:off x="3517718" y="4107352"/>
            <a:ext cx="57475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-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이용자가 원하는 테마를 선택하여 인프라를 찾아볼 수 있음</a:t>
            </a:r>
            <a:endParaRPr lang="ko-KR" altLang="en-US" b="0" dirty="0">
              <a:effectLst/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6A0AF31-6BB5-4DC5-A040-AA4F8FADBF32}"/>
              </a:ext>
            </a:extLst>
          </p:cNvPr>
          <p:cNvSpPr txBox="1"/>
          <p:nvPr/>
        </p:nvSpPr>
        <p:spPr>
          <a:xfrm>
            <a:off x="3517718" y="4470036"/>
            <a:ext cx="65687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-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반려견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동반가능 카페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반려동물 호텔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반려동물 훈련소 별로 소개</a:t>
            </a:r>
            <a:endParaRPr lang="ko-KR" altLang="en-US" b="0" dirty="0">
              <a:effectLst/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71CA4050-BE94-49B4-BECE-6A4692A3B72E}"/>
              </a:ext>
            </a:extLst>
          </p:cNvPr>
          <p:cNvSpPr/>
          <p:nvPr/>
        </p:nvSpPr>
        <p:spPr>
          <a:xfrm>
            <a:off x="3590420" y="5031711"/>
            <a:ext cx="2171471" cy="36933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1D49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dirty="0">
                <a:solidFill>
                  <a:srgbClr val="1D4956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t_object.html</a:t>
            </a:r>
            <a:endParaRPr lang="ko-KR" altLang="en-US" sz="1800" dirty="0">
              <a:solidFill>
                <a:srgbClr val="1D4956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AF34F0B-0A0E-4EDE-AA5E-B2453315D2BB}"/>
              </a:ext>
            </a:extLst>
          </p:cNvPr>
          <p:cNvSpPr txBox="1"/>
          <p:nvPr/>
        </p:nvSpPr>
        <p:spPr>
          <a:xfrm>
            <a:off x="3523477" y="5496266"/>
            <a:ext cx="69171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-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테마 별 소개 페이지에서 선택한 영업점의 상세 정보를 표시하는 페이지</a:t>
            </a:r>
            <a:endParaRPr lang="ko-KR" altLang="en-US" b="0" dirty="0">
              <a:effectLst/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1ABC938-4AC4-480B-B953-6DE09DDFD760}"/>
              </a:ext>
            </a:extLst>
          </p:cNvPr>
          <p:cNvSpPr txBox="1"/>
          <p:nvPr/>
        </p:nvSpPr>
        <p:spPr>
          <a:xfrm>
            <a:off x="3517718" y="5853686"/>
            <a:ext cx="51252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-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크롤링한 정보와 함께 카카오 지도 데이터를 표시함</a:t>
            </a:r>
            <a:endParaRPr lang="ko-KR" altLang="en-US" b="0" dirty="0">
              <a:effectLst/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366289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2951</TotalTime>
  <Words>1097</Words>
  <Application>Microsoft Office PowerPoint</Application>
  <PresentationFormat>와이드스크린</PresentationFormat>
  <Paragraphs>215</Paragraphs>
  <Slides>18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3" baseType="lpstr">
      <vt:lpstr>맑은 고딕</vt:lpstr>
      <vt:lpstr>나눔스퀘어라운드 Regular</vt:lpstr>
      <vt:lpstr>나눔스퀘어라운드 Bold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Administrator</dc:creator>
  <cp:lastModifiedBy>Administrator</cp:lastModifiedBy>
  <cp:revision>40</cp:revision>
  <dcterms:created xsi:type="dcterms:W3CDTF">2021-02-16T06:34:26Z</dcterms:created>
  <dcterms:modified xsi:type="dcterms:W3CDTF">2021-02-18T12:58:44Z</dcterms:modified>
</cp:coreProperties>
</file>